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9" r:id="rId5"/>
    <p:sldId id="262" r:id="rId6"/>
    <p:sldId id="271" r:id="rId7"/>
    <p:sldId id="263" r:id="rId8"/>
    <p:sldId id="264" r:id="rId9"/>
    <p:sldId id="265" r:id="rId10"/>
    <p:sldId id="270" r:id="rId11"/>
    <p:sldId id="266" r:id="rId12"/>
    <p:sldId id="267"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613C3F2-F5B7-4A3D-BF58-6064B16562C9}">
          <p14:sldIdLst>
            <p14:sldId id="256"/>
            <p14:sldId id="268"/>
            <p14:sldId id="257"/>
            <p14:sldId id="259"/>
            <p14:sldId id="262"/>
            <p14:sldId id="271"/>
            <p14:sldId id="263"/>
            <p14:sldId id="264"/>
            <p14:sldId id="265"/>
            <p14:sldId id="270"/>
            <p14:sldId id="266"/>
            <p14:sldId id="267"/>
            <p14:sldId id="269"/>
          </p14:sldIdLst>
        </p14:section>
        <p14:section name="Раздел без заголовка" id="{DA4F7A08-125A-49E5-BE68-CAF54B961E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1C3BB2-4483-4FA6-BD0A-6C88F6045708}" type="datetimeFigureOut">
              <a:rPr lang="ru-RU" smtClean="0"/>
              <a:t>28.04.2021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308891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1C3BB2-4483-4FA6-BD0A-6C88F6045708}" type="datetimeFigureOut">
              <a:rPr lang="ru-RU" smtClean="0"/>
              <a:t>28.04.2021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255480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1C3BB2-4483-4FA6-BD0A-6C88F6045708}" type="datetimeFigureOut">
              <a:rPr lang="ru-RU" smtClean="0"/>
              <a:t>28.04.2021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109347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1C3BB2-4483-4FA6-BD0A-6C88F6045708}" type="datetimeFigureOut">
              <a:rPr lang="ru-RU" smtClean="0"/>
              <a:t>28.04.2021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49141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1C3BB2-4483-4FA6-BD0A-6C88F6045708}" type="datetimeFigureOut">
              <a:rPr lang="ru-RU" smtClean="0"/>
              <a:t>28.04.2021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92711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1C3BB2-4483-4FA6-BD0A-6C88F6045708}" type="datetimeFigureOut">
              <a:rPr lang="ru-RU" smtClean="0"/>
              <a:t>28.04.2021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205613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1C3BB2-4483-4FA6-BD0A-6C88F6045708}" type="datetimeFigureOut">
              <a:rPr lang="ru-RU" smtClean="0"/>
              <a:t>28.04.2021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25257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1C3BB2-4483-4FA6-BD0A-6C88F6045708}" type="datetimeFigureOut">
              <a:rPr lang="ru-RU" smtClean="0"/>
              <a:t>28.04.2021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15047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1C3BB2-4483-4FA6-BD0A-6C88F6045708}" type="datetimeFigureOut">
              <a:rPr lang="ru-RU" smtClean="0"/>
              <a:t>28.04.2021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97778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1C3BB2-4483-4FA6-BD0A-6C88F6045708}" type="datetimeFigureOut">
              <a:rPr lang="ru-RU" smtClean="0"/>
              <a:t>28.04.2021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110527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1C3BB2-4483-4FA6-BD0A-6C88F6045708}" type="datetimeFigureOut">
              <a:rPr lang="ru-RU" smtClean="0"/>
              <a:t>28.04.2021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10022-334D-4106-AD53-AE1642815104}" type="slidenum">
              <a:rPr lang="ru-RU" smtClean="0"/>
              <a:t>‹#›</a:t>
            </a:fld>
            <a:endParaRPr lang="ru-RU"/>
          </a:p>
        </p:txBody>
      </p:sp>
    </p:spTree>
    <p:extLst>
      <p:ext uri="{BB962C8B-B14F-4D97-AF65-F5344CB8AC3E}">
        <p14:creationId xmlns:p14="http://schemas.microsoft.com/office/powerpoint/2010/main" val="274102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C3BB2-4483-4FA6-BD0A-6C88F6045708}" type="datetimeFigureOut">
              <a:rPr lang="ru-RU" smtClean="0"/>
              <a:t>28.04.2021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10022-334D-4106-AD53-AE1642815104}" type="slidenum">
              <a:rPr lang="ru-RU" smtClean="0"/>
              <a:t>‹#›</a:t>
            </a:fld>
            <a:endParaRPr lang="ru-RU"/>
          </a:p>
        </p:txBody>
      </p:sp>
    </p:spTree>
    <p:extLst>
      <p:ext uri="{BB962C8B-B14F-4D97-AF65-F5344CB8AC3E}">
        <p14:creationId xmlns:p14="http://schemas.microsoft.com/office/powerpoint/2010/main" val="3491743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ky.wikipedia.org/wiki/%D0%90%D1%8F%D0%BA_%D0%BE%D0%BE%D0%BD%D0%B0_%D0%B0%D0%B9%D1%8B" TargetMode="External"/><Relationship Id="rId3" Type="http://schemas.openxmlformats.org/officeDocument/2006/relationships/hyperlink" Target="https://ky.wikipedia.org/wiki/%D0%91%D0%B5%D1%88%D1%82%D0%B8%D0%BD_%D0%B0%D0%B9%D1%8B" TargetMode="External"/><Relationship Id="rId7" Type="http://schemas.openxmlformats.org/officeDocument/2006/relationships/hyperlink" Target="https://ky.wikipedia.org/wiki/%D0%96%D0%B0%D0%BB%D0%B3%D0%B0%D0%BD_%D0%BA%D1%83%D1%80%D0%B0%D0%BD" TargetMode="External"/><Relationship Id="rId2" Type="http://schemas.openxmlformats.org/officeDocument/2006/relationships/hyperlink" Target="https://ky.wikipedia.org/wiki/%D0%A2%D0%B5%D0%BA%D0%B5_%D0%B0%D0%B9%D1%8B" TargetMode="External"/><Relationship Id="rId1" Type="http://schemas.openxmlformats.org/officeDocument/2006/relationships/slideLayout" Target="../slideLayouts/slideLayout6.xml"/><Relationship Id="rId6" Type="http://schemas.openxmlformats.org/officeDocument/2006/relationships/hyperlink" Target="https://ky.wikipedia.org/wiki/%D0%A2%D0%BE%D0%B3%D1%83%D0%B7%D0%B4%D1%83%D0%BD_%D0%B0%D0%B9%D1%8B" TargetMode="External"/><Relationship Id="rId5" Type="http://schemas.openxmlformats.org/officeDocument/2006/relationships/hyperlink" Target="https://ky.wikipedia.org/wiki/%D0%A7%D1%8B%D0%BD_%D0%BA%D1%83%D1%80%D0%B0%D0%BD_%D0%B0%D0%B9%D1%8B" TargetMode="External"/><Relationship Id="rId4" Type="http://schemas.openxmlformats.org/officeDocument/2006/relationships/hyperlink" Target="https://ky.wikipedia.org/wiki/%D2%AE%D1%87%D1%82%D2%AF%D0%BD_%D0%B0%D0%B9%D1%8B" TargetMode="External"/><Relationship Id="rId9" Type="http://schemas.openxmlformats.org/officeDocument/2006/relationships/hyperlink" Target="https://ky.wikipedia.org/wiki/%D0%91%D0%B8%D1%80%D0%B4%D0%B8%D0%BD_%D0%B0%D0%B9%D1%8B"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ky.wikipedia.org/wiki/%D0%A7%D2%AF%D0%B9" TargetMode="External"/><Relationship Id="rId2" Type="http://schemas.openxmlformats.org/officeDocument/2006/relationships/hyperlink" Target="https://ky.wikipedia.org/w/index.php?title=%D0%90%D0%BB%D0%B0-%D0%90%D1%80%D1%87%D0%B0&amp;action=edit&amp;redlink=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b="1" dirty="0" smtClean="0">
                <a:solidFill>
                  <a:srgbClr val="C00000"/>
                </a:solidFill>
                <a:latin typeface="Monotype Corsiva" pitchFamily="66" charset="0"/>
              </a:rPr>
              <a:t>Бишкек шаарынын №3 жалпы орто билим берүү мектеби</a:t>
            </a:r>
            <a:endParaRPr lang="ru-RU" b="1" dirty="0">
              <a:solidFill>
                <a:srgbClr val="C00000"/>
              </a:solidFill>
              <a:latin typeface="Monotype Corsiva" pitchFamily="66" charset="0"/>
            </a:endParaRPr>
          </a:p>
        </p:txBody>
      </p:sp>
      <p:sp>
        <p:nvSpPr>
          <p:cNvPr id="3" name="Подзаголовок 2"/>
          <p:cNvSpPr>
            <a:spLocks noGrp="1"/>
          </p:cNvSpPr>
          <p:nvPr>
            <p:ph type="subTitle" idx="1"/>
          </p:nvPr>
        </p:nvSpPr>
        <p:spPr/>
        <p:txBody>
          <a:bodyPr/>
          <a:lstStyle/>
          <a:p>
            <a:r>
              <a:rPr lang="kk-KZ" b="1" dirty="0" smtClean="0">
                <a:solidFill>
                  <a:srgbClr val="7030A0"/>
                </a:solidFill>
                <a:latin typeface="Monotype Corsiva" pitchFamily="66" charset="0"/>
              </a:rPr>
              <a:t>7 Б класс </a:t>
            </a:r>
          </a:p>
          <a:p>
            <a:r>
              <a:rPr lang="kk-KZ" b="1" dirty="0" smtClean="0">
                <a:solidFill>
                  <a:srgbClr val="7030A0"/>
                </a:solidFill>
                <a:latin typeface="Monotype Corsiva" pitchFamily="66" charset="0"/>
              </a:rPr>
              <a:t>Темирбеков Байхан</a:t>
            </a:r>
            <a:endParaRPr lang="ru-RU" b="1" dirty="0">
              <a:solidFill>
                <a:srgbClr val="7030A0"/>
              </a:solidFill>
              <a:latin typeface="Monotype Corsiva" pitchFamily="66" charset="0"/>
            </a:endParaRPr>
          </a:p>
        </p:txBody>
      </p:sp>
    </p:spTree>
    <p:extLst>
      <p:ext uri="{BB962C8B-B14F-4D97-AF65-F5344CB8AC3E}">
        <p14:creationId xmlns:p14="http://schemas.microsoft.com/office/powerpoint/2010/main" val="391297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83362"/>
          </a:xfrm>
        </p:spPr>
        <p:txBody>
          <a:bodyPr>
            <a:normAutofit/>
          </a:bodyPr>
          <a:lstStyle/>
          <a:p>
            <a:r>
              <a:rPr lang="ru-RU" sz="1800" b="1" i="0" dirty="0" smtClean="0">
                <a:solidFill>
                  <a:srgbClr val="C00000"/>
                </a:solidFill>
                <a:effectLst/>
                <a:latin typeface="Monotype Corsiva" pitchFamily="66" charset="0"/>
              </a:rPr>
              <a:t>Бишкек </a:t>
            </a:r>
            <a:r>
              <a:rPr lang="ru-RU" sz="1800" b="1" i="0" dirty="0" err="1" smtClean="0">
                <a:solidFill>
                  <a:srgbClr val="C00000"/>
                </a:solidFill>
                <a:effectLst/>
                <a:latin typeface="Monotype Corsiva" pitchFamily="66" charset="0"/>
              </a:rPr>
              <a:t>шаарынын</a:t>
            </a:r>
            <a:r>
              <a:rPr lang="ru-RU" sz="1800" b="1" i="0" dirty="0" smtClean="0">
                <a:solidFill>
                  <a:srgbClr val="C00000"/>
                </a:solidFill>
                <a:effectLst/>
                <a:latin typeface="Monotype Corsiva" pitchFamily="66" charset="0"/>
              </a:rPr>
              <a:t> </a:t>
            </a:r>
            <a:r>
              <a:rPr lang="ru-RU" sz="1800" b="1" i="0" dirty="0" err="1" smtClean="0">
                <a:solidFill>
                  <a:srgbClr val="C00000"/>
                </a:solidFill>
                <a:effectLst/>
                <a:latin typeface="Monotype Corsiva" pitchFamily="66" charset="0"/>
              </a:rPr>
              <a:t>аба-ырайы</a:t>
            </a:r>
            <a:r>
              <a:rPr lang="ru-RU" sz="1800" b="1" i="0" dirty="0" smtClean="0">
                <a:solidFill>
                  <a:srgbClr val="C00000"/>
                </a:solidFill>
                <a:effectLst/>
                <a:latin typeface="Monotype Corsiva" pitchFamily="66" charset="0"/>
              </a:rPr>
              <a:t/>
            </a:r>
            <a:br>
              <a:rPr lang="ru-RU" sz="1800" b="1" i="0" dirty="0" smtClean="0">
                <a:solidFill>
                  <a:srgbClr val="C00000"/>
                </a:solidFill>
                <a:effectLst/>
                <a:latin typeface="Monotype Corsiva" pitchFamily="66" charset="0"/>
              </a:rPr>
            </a:br>
            <a:r>
              <a:rPr lang="ru-RU" sz="1800" b="1" i="0" dirty="0" smtClean="0">
                <a:solidFill>
                  <a:srgbClr val="202122"/>
                </a:solidFill>
                <a:effectLst/>
                <a:latin typeface="Monotype Corsiva" pitchFamily="66" charset="0"/>
              </a:rPr>
              <a:t>Бишкек </a:t>
            </a:r>
            <a:r>
              <a:rPr lang="ru-RU" sz="1800" b="1" i="0" dirty="0" err="1" smtClean="0">
                <a:solidFill>
                  <a:srgbClr val="202122"/>
                </a:solidFill>
                <a:effectLst/>
                <a:latin typeface="Monotype Corsiva" pitchFamily="66" charset="0"/>
              </a:rPr>
              <a:t>шаары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мелүүн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алкактагы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континенттик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климаттуу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аймактын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түштүк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чегинде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жайгашкан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Бир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жылда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эсеп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менен</a:t>
            </a:r>
            <a:r>
              <a:rPr lang="ru-RU" sz="1800" b="1" i="0" dirty="0" smtClean="0">
                <a:solidFill>
                  <a:srgbClr val="202122"/>
                </a:solidFill>
                <a:effectLst/>
                <a:latin typeface="Monotype Corsiva" pitchFamily="66" charset="0"/>
              </a:rPr>
              <a:t> 322 </a:t>
            </a:r>
            <a:r>
              <a:rPr lang="ru-RU" sz="1800" b="1" i="0" dirty="0" err="1" smtClean="0">
                <a:solidFill>
                  <a:srgbClr val="202122"/>
                </a:solidFill>
                <a:effectLst/>
                <a:latin typeface="Monotype Corsiva" pitchFamily="66" charset="0"/>
              </a:rPr>
              <a:t>күн</a:t>
            </a:r>
            <a:r>
              <a:rPr lang="ru-RU" sz="1800" b="1" i="0" dirty="0" smtClean="0">
                <a:solidFill>
                  <a:srgbClr val="202122"/>
                </a:solidFill>
                <a:effectLst/>
                <a:latin typeface="Monotype Corsiva" pitchFamily="66" charset="0"/>
              </a:rPr>
              <a:t> (2000 </a:t>
            </a:r>
            <a:r>
              <a:rPr lang="ru-RU" sz="1800" b="1" i="0" dirty="0" err="1" smtClean="0">
                <a:solidFill>
                  <a:srgbClr val="202122"/>
                </a:solidFill>
                <a:effectLst/>
                <a:latin typeface="Monotype Corsiva" pitchFamily="66" charset="0"/>
              </a:rPr>
              <a:t>саат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бойу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тиет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эң</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көп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тийген</a:t>
            </a:r>
            <a:r>
              <a:rPr lang="ru-RU" sz="1800" b="1" i="0" dirty="0" smtClean="0">
                <a:solidFill>
                  <a:srgbClr val="202122"/>
                </a:solidFill>
                <a:effectLst/>
                <a:latin typeface="Monotype Corsiva" pitchFamily="66" charset="0"/>
              </a:rPr>
              <a:t> ай </a:t>
            </a:r>
            <a:r>
              <a:rPr lang="ru-RU" sz="1800" b="1" i="0" u="none" strike="noStrike" dirty="0" err="1" smtClean="0">
                <a:solidFill>
                  <a:srgbClr val="0645AD"/>
                </a:solidFill>
                <a:effectLst/>
                <a:latin typeface="Monotype Corsiva" pitchFamily="66" charset="0"/>
                <a:hlinkClick r:id="rId2" tooltip="Теке айы"/>
              </a:rPr>
              <a:t>Теке</a:t>
            </a:r>
            <a:r>
              <a:rPr lang="ru-RU" sz="1800" b="1" i="0" dirty="0" smtClean="0">
                <a:solidFill>
                  <a:srgbClr val="202122"/>
                </a:solidFill>
                <a:effectLst/>
                <a:latin typeface="Monotype Corsiva" pitchFamily="66" charset="0"/>
              </a:rPr>
              <a:t> (332 </a:t>
            </a:r>
            <a:r>
              <a:rPr lang="ru-RU" sz="1800" b="1" i="0" dirty="0" err="1" smtClean="0">
                <a:solidFill>
                  <a:srgbClr val="202122"/>
                </a:solidFill>
                <a:effectLst/>
                <a:latin typeface="Monotype Corsiva" pitchFamily="66" charset="0"/>
              </a:rPr>
              <a:t>саат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эң</a:t>
            </a:r>
            <a:r>
              <a:rPr lang="ru-RU" sz="1800" b="1" i="0" dirty="0" smtClean="0">
                <a:solidFill>
                  <a:srgbClr val="202122"/>
                </a:solidFill>
                <a:effectLst/>
                <a:latin typeface="Monotype Corsiva" pitchFamily="66" charset="0"/>
              </a:rPr>
              <a:t> аз </a:t>
            </a:r>
            <a:r>
              <a:rPr lang="ru-RU" sz="1800" b="1" i="0" dirty="0" err="1" smtClean="0">
                <a:solidFill>
                  <a:srgbClr val="202122"/>
                </a:solidFill>
                <a:effectLst/>
                <a:latin typeface="Monotype Corsiva" pitchFamily="66" charset="0"/>
              </a:rPr>
              <a:t>тийгени</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3" tooltip="Бештин айы"/>
              </a:rPr>
              <a:t>Бештин</a:t>
            </a:r>
            <a:r>
              <a:rPr lang="ru-RU" sz="1800" b="1" i="0" u="none" strike="noStrike" dirty="0" smtClean="0">
                <a:solidFill>
                  <a:srgbClr val="0645AD"/>
                </a:solidFill>
                <a:effectLst/>
                <a:latin typeface="Monotype Corsiva" pitchFamily="66" charset="0"/>
                <a:hlinkClick r:id="rId3" tooltip="Бештин айы"/>
              </a:rPr>
              <a:t> </a:t>
            </a:r>
            <a:r>
              <a:rPr lang="ru-RU" sz="1800" b="1" i="0" u="none" strike="noStrike" dirty="0" err="1" smtClean="0">
                <a:solidFill>
                  <a:srgbClr val="0645AD"/>
                </a:solidFill>
                <a:effectLst/>
                <a:latin typeface="Monotype Corsiva" pitchFamily="66" charset="0"/>
                <a:hlinkClick r:id="rId3" tooltip="Бештин айы"/>
              </a:rPr>
              <a:t>айы</a:t>
            </a:r>
            <a:r>
              <a:rPr lang="ru-RU" sz="1800" b="1" i="0" dirty="0" smtClean="0">
                <a:solidFill>
                  <a:srgbClr val="202122"/>
                </a:solidFill>
                <a:effectLst/>
                <a:latin typeface="Monotype Corsiva" pitchFamily="66" charset="0"/>
              </a:rPr>
              <a:t> (126 </a:t>
            </a:r>
            <a:r>
              <a:rPr lang="ru-RU" sz="1800" b="1" i="0" dirty="0" err="1" smtClean="0">
                <a:solidFill>
                  <a:srgbClr val="202122"/>
                </a:solidFill>
                <a:effectLst/>
                <a:latin typeface="Monotype Corsiva" pitchFamily="66" charset="0"/>
              </a:rPr>
              <a:t>саат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Абанын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жылдык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орточо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температурасы</a:t>
            </a:r>
            <a:r>
              <a:rPr lang="ru-RU" sz="1800" b="1" i="0" dirty="0" smtClean="0">
                <a:solidFill>
                  <a:srgbClr val="202122"/>
                </a:solidFill>
                <a:effectLst/>
                <a:latin typeface="Monotype Corsiva" pitchFamily="66" charset="0"/>
              </a:rPr>
              <a:t> 10,2</a:t>
            </a:r>
            <a:r>
              <a:rPr lang="ru-RU" sz="1800" b="1" i="1" dirty="0" smtClean="0">
                <a:solidFill>
                  <a:srgbClr val="202122"/>
                </a:solidFill>
                <a:effectLst/>
                <a:latin typeface="Monotype Corsiva" pitchFamily="66" charset="0"/>
              </a:rPr>
              <a:t>°С</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4" tooltip="Үчтүн айы"/>
              </a:rPr>
              <a:t>Үчтүн</a:t>
            </a:r>
            <a:r>
              <a:rPr lang="ru-RU" sz="1800" b="1" i="0" u="none" strike="noStrike" dirty="0" smtClean="0">
                <a:solidFill>
                  <a:srgbClr val="0645AD"/>
                </a:solidFill>
                <a:effectLst/>
                <a:latin typeface="Monotype Corsiva" pitchFamily="66" charset="0"/>
                <a:hlinkClick r:id="rId4" tooltip="Үчтүн айы"/>
              </a:rPr>
              <a:t> </a:t>
            </a:r>
            <a:r>
              <a:rPr lang="ru-RU" sz="1800" b="1" i="0" u="none" strike="noStrike" dirty="0" err="1" smtClean="0">
                <a:solidFill>
                  <a:srgbClr val="0645AD"/>
                </a:solidFill>
                <a:effectLst/>
                <a:latin typeface="Monotype Corsiva" pitchFamily="66" charset="0"/>
                <a:hlinkClick r:id="rId4" tooltip="Үчтүн айы"/>
              </a:rPr>
              <a:t>айыныкы</a:t>
            </a:r>
            <a:r>
              <a:rPr lang="ru-RU" sz="1800" b="1" i="0" dirty="0" smtClean="0">
                <a:solidFill>
                  <a:srgbClr val="202122"/>
                </a:solidFill>
                <a:effectLst/>
                <a:latin typeface="Monotype Corsiva" pitchFamily="66" charset="0"/>
              </a:rPr>
              <a:t> – 4,6</a:t>
            </a:r>
            <a:r>
              <a:rPr lang="ru-RU" sz="1800" b="1" i="1" dirty="0" smtClean="0">
                <a:solidFill>
                  <a:srgbClr val="202122"/>
                </a:solidFill>
                <a:effectLst/>
                <a:latin typeface="Monotype Corsiva" pitchFamily="66" charset="0"/>
              </a:rPr>
              <a:t>°С</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2" tooltip="Теке айы"/>
              </a:rPr>
              <a:t>Текеники</a:t>
            </a:r>
            <a:r>
              <a:rPr lang="ru-RU" sz="1800" b="1" i="0" dirty="0" smtClean="0">
                <a:solidFill>
                  <a:srgbClr val="202122"/>
                </a:solidFill>
                <a:effectLst/>
                <a:latin typeface="Monotype Corsiva" pitchFamily="66" charset="0"/>
              </a:rPr>
              <a:t> – 24,5</a:t>
            </a:r>
            <a:r>
              <a:rPr lang="ru-RU" sz="1800" b="1" i="1" dirty="0" smtClean="0">
                <a:solidFill>
                  <a:srgbClr val="202122"/>
                </a:solidFill>
                <a:effectLst/>
                <a:latin typeface="Monotype Corsiva" pitchFamily="66" charset="0"/>
              </a:rPr>
              <a:t>°С</a:t>
            </a:r>
            <a:r>
              <a:rPr lang="ru-RU" sz="1800" b="1" i="0" dirty="0" smtClean="0">
                <a:solidFill>
                  <a:srgbClr val="202122"/>
                </a:solidFill>
                <a:effectLst/>
                <a:latin typeface="Monotype Corsiva" pitchFamily="66" charset="0"/>
              </a:rPr>
              <a:t>. 1930 </a:t>
            </a:r>
            <a:r>
              <a:rPr lang="ru-RU" sz="1800" b="1" i="0" dirty="0" err="1" smtClean="0">
                <a:solidFill>
                  <a:srgbClr val="202122"/>
                </a:solidFill>
                <a:effectLst/>
                <a:latin typeface="Monotype Corsiva" pitchFamily="66" charset="0"/>
              </a:rPr>
              <a:t>жылы</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3" tooltip="Бештин айы"/>
              </a:rPr>
              <a:t>Бештин</a:t>
            </a:r>
            <a:r>
              <a:rPr lang="ru-RU" sz="1800" b="1" i="0" u="none" strike="noStrike" dirty="0" smtClean="0">
                <a:solidFill>
                  <a:srgbClr val="0645AD"/>
                </a:solidFill>
                <a:effectLst/>
                <a:latin typeface="Monotype Corsiva" pitchFamily="66" charset="0"/>
                <a:hlinkClick r:id="rId3" tooltip="Бештин айы"/>
              </a:rPr>
              <a:t> </a:t>
            </a:r>
            <a:r>
              <a:rPr lang="ru-RU" sz="1800" b="1" i="0" u="none" strike="noStrike" dirty="0" err="1" smtClean="0">
                <a:solidFill>
                  <a:srgbClr val="0645AD"/>
                </a:solidFill>
                <a:effectLst/>
                <a:latin typeface="Monotype Corsiva" pitchFamily="66" charset="0"/>
                <a:hlinkClick r:id="rId3" tooltip="Бештин айы"/>
              </a:rPr>
              <a:t>айында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эң</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төмөнкү</a:t>
            </a:r>
            <a:r>
              <a:rPr lang="ru-RU" sz="1800" b="1" i="0" dirty="0" smtClean="0">
                <a:solidFill>
                  <a:srgbClr val="202122"/>
                </a:solidFill>
                <a:effectLst/>
                <a:latin typeface="Monotype Corsiva" pitchFamily="66" charset="0"/>
              </a:rPr>
              <a:t> температура (–38</a:t>
            </a:r>
            <a:r>
              <a:rPr lang="ru-RU" sz="1800" b="1" i="1" dirty="0" smtClean="0">
                <a:solidFill>
                  <a:srgbClr val="202122"/>
                </a:solidFill>
                <a:effectLst/>
                <a:latin typeface="Monotype Corsiva" pitchFamily="66" charset="0"/>
              </a:rPr>
              <a:t>°С</a:t>
            </a:r>
            <a:r>
              <a:rPr lang="ru-RU" sz="1800" b="1" i="0" dirty="0" smtClean="0">
                <a:solidFill>
                  <a:srgbClr val="202122"/>
                </a:solidFill>
                <a:effectLst/>
                <a:latin typeface="Monotype Corsiva" pitchFamily="66" charset="0"/>
              </a:rPr>
              <a:t>),  1983 </a:t>
            </a:r>
            <a:r>
              <a:rPr lang="ru-RU" sz="1800" b="1" i="0" dirty="0" err="1" smtClean="0">
                <a:solidFill>
                  <a:srgbClr val="202122"/>
                </a:solidFill>
                <a:effectLst/>
                <a:latin typeface="Monotype Corsiva" pitchFamily="66" charset="0"/>
              </a:rPr>
              <a:t>жылы</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2" tooltip="Теке айы"/>
              </a:rPr>
              <a:t>Текеде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эң</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жогорку</a:t>
            </a:r>
            <a:r>
              <a:rPr lang="ru-RU" sz="1800" b="1" i="0" dirty="0" smtClean="0">
                <a:solidFill>
                  <a:srgbClr val="202122"/>
                </a:solidFill>
                <a:effectLst/>
                <a:latin typeface="Monotype Corsiva" pitchFamily="66" charset="0"/>
              </a:rPr>
              <a:t> температура (43</a:t>
            </a:r>
            <a:r>
              <a:rPr lang="ru-RU" sz="1800" b="1" i="1" dirty="0" smtClean="0">
                <a:solidFill>
                  <a:srgbClr val="202122"/>
                </a:solidFill>
                <a:effectLst/>
                <a:latin typeface="Monotype Corsiva" pitchFamily="66" charset="0"/>
              </a:rPr>
              <a:t>°С</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катталган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Шаардын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түштүк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бөлүгү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түндүк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бөлүгүнөн</a:t>
            </a:r>
            <a:r>
              <a:rPr lang="ru-RU" sz="1800" b="1" i="0" dirty="0" smtClean="0">
                <a:solidFill>
                  <a:srgbClr val="202122"/>
                </a:solidFill>
                <a:effectLst/>
                <a:latin typeface="Monotype Corsiva" pitchFamily="66" charset="0"/>
              </a:rPr>
              <a:t> 1—2</a:t>
            </a:r>
            <a:r>
              <a:rPr lang="ru-RU" sz="1800" b="1" i="1" dirty="0" smtClean="0">
                <a:solidFill>
                  <a:srgbClr val="202122"/>
                </a:solidFill>
                <a:effectLst/>
                <a:latin typeface="Monotype Corsiva" pitchFamily="66" charset="0"/>
              </a:rPr>
              <a:t>°С</a:t>
            </a:r>
            <a:r>
              <a:rPr lang="ru-RU" sz="1800" b="1" i="0" dirty="0" smtClean="0">
                <a:solidFill>
                  <a:srgbClr val="202122"/>
                </a:solidFill>
                <a:effectLst/>
                <a:latin typeface="Monotype Corsiva" pitchFamily="66" charset="0"/>
              </a:rPr>
              <a:t>ка </a:t>
            </a:r>
            <a:r>
              <a:rPr lang="ru-RU" sz="1800" b="1" i="0" dirty="0" err="1" smtClean="0">
                <a:solidFill>
                  <a:srgbClr val="202122"/>
                </a:solidFill>
                <a:effectLst/>
                <a:latin typeface="Monotype Corsiva" pitchFamily="66" charset="0"/>
              </a:rPr>
              <a:t>жылуураак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Үшүк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жүрүү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жазында</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5" tooltip="Чын куран айы"/>
              </a:rPr>
              <a:t>Чын</a:t>
            </a:r>
            <a:r>
              <a:rPr lang="ru-RU" sz="1800" b="1" i="0" u="none" strike="noStrike" dirty="0" smtClean="0">
                <a:solidFill>
                  <a:srgbClr val="0645AD"/>
                </a:solidFill>
                <a:effectLst/>
                <a:latin typeface="Monotype Corsiva" pitchFamily="66" charset="0"/>
                <a:hlinkClick r:id="rId5" tooltip="Чын куран айы"/>
              </a:rPr>
              <a:t> </a:t>
            </a:r>
            <a:r>
              <a:rPr lang="ru-RU" sz="1800" b="1" i="0" u="none" strike="noStrike" dirty="0" err="1" smtClean="0">
                <a:solidFill>
                  <a:srgbClr val="0645AD"/>
                </a:solidFill>
                <a:effectLst/>
                <a:latin typeface="Monotype Corsiva" pitchFamily="66" charset="0"/>
                <a:hlinkClick r:id="rId5" tooltip="Чын куран айы"/>
              </a:rPr>
              <a:t>Курандын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ортосунда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токтоп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күзүндө</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6" tooltip="Тогуздун айы"/>
              </a:rPr>
              <a:t>Тогуздун</a:t>
            </a:r>
            <a:r>
              <a:rPr lang="ru-RU" sz="1800" b="1" i="0" u="none" strike="noStrike" dirty="0" smtClean="0">
                <a:solidFill>
                  <a:srgbClr val="0645AD"/>
                </a:solidFill>
                <a:effectLst/>
                <a:latin typeface="Monotype Corsiva" pitchFamily="66" charset="0"/>
                <a:hlinkClick r:id="rId6" tooltip="Тогуздун айы"/>
              </a:rPr>
              <a:t> </a:t>
            </a:r>
            <a:r>
              <a:rPr lang="ru-RU" sz="1800" b="1" i="0" u="none" strike="noStrike" dirty="0" err="1" smtClean="0">
                <a:solidFill>
                  <a:srgbClr val="0645AD"/>
                </a:solidFill>
                <a:effectLst/>
                <a:latin typeface="Monotype Corsiva" pitchFamily="66" charset="0"/>
                <a:hlinkClick r:id="rId6" tooltip="Тогуздун айы"/>
              </a:rPr>
              <a:t>айынын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ортосунан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башталат</a:t>
            </a:r>
            <a:r>
              <a:rPr lang="ru-RU" sz="1800" b="1" i="0" dirty="0" smtClean="0">
                <a:solidFill>
                  <a:srgbClr val="202122"/>
                </a:solidFill>
                <a:effectLst/>
                <a:latin typeface="Monotype Corsiva" pitchFamily="66" charset="0"/>
              </a:rPr>
              <a:t>. Бирок </a:t>
            </a:r>
            <a:r>
              <a:rPr lang="ru-RU" sz="1800" b="1" i="0" dirty="0" err="1" smtClean="0">
                <a:solidFill>
                  <a:srgbClr val="202122"/>
                </a:solidFill>
                <a:effectLst/>
                <a:latin typeface="Monotype Corsiva" pitchFamily="66" charset="0"/>
              </a:rPr>
              <a:t>бул</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мөөнөттөр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өзгөрүп</a:t>
            </a:r>
            <a:r>
              <a:rPr lang="ru-RU" sz="1800" b="1" i="0" dirty="0" smtClean="0">
                <a:solidFill>
                  <a:srgbClr val="202122"/>
                </a:solidFill>
                <a:effectLst/>
                <a:latin typeface="Monotype Corsiva" pitchFamily="66" charset="0"/>
              </a:rPr>
              <a:t> да </a:t>
            </a:r>
            <a:r>
              <a:rPr lang="ru-RU" sz="1800" b="1" i="0" dirty="0" err="1" smtClean="0">
                <a:solidFill>
                  <a:srgbClr val="202122"/>
                </a:solidFill>
                <a:effectLst/>
                <a:latin typeface="Monotype Corsiva" pitchFamily="66" charset="0"/>
              </a:rPr>
              <a:t>кетиши</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мүмкүн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Шаар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нымдын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негизги</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булагы</a:t>
            </a:r>
            <a:r>
              <a:rPr lang="ru-RU" sz="1800" b="1" i="0" dirty="0" smtClean="0">
                <a:solidFill>
                  <a:srgbClr val="202122"/>
                </a:solidFill>
                <a:effectLst/>
                <a:latin typeface="Monotype Corsiva" pitchFamily="66" charset="0"/>
              </a:rPr>
              <a:t> – </a:t>
            </a:r>
            <a:r>
              <a:rPr lang="ru-RU" sz="1800" b="1" i="0" dirty="0" err="1" smtClean="0">
                <a:solidFill>
                  <a:srgbClr val="202122"/>
                </a:solidFill>
                <a:effectLst/>
                <a:latin typeface="Monotype Corsiva" pitchFamily="66" charset="0"/>
              </a:rPr>
              <a:t>деңиз</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менен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океандан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алыс</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жайгашкандыктан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жаан-чачын</a:t>
            </a:r>
            <a:r>
              <a:rPr lang="ru-RU" sz="1800" b="1" i="0" dirty="0" smtClean="0">
                <a:solidFill>
                  <a:srgbClr val="202122"/>
                </a:solidFill>
                <a:effectLst/>
                <a:latin typeface="Monotype Corsiva" pitchFamily="66" charset="0"/>
              </a:rPr>
              <a:t> аз болот. </a:t>
            </a:r>
            <a:r>
              <a:rPr lang="ru-RU" sz="1800" b="1" i="0" dirty="0" err="1" smtClean="0">
                <a:solidFill>
                  <a:srgbClr val="202122"/>
                </a:solidFill>
                <a:effectLst/>
                <a:latin typeface="Monotype Corsiva" pitchFamily="66" charset="0"/>
              </a:rPr>
              <a:t>Жылдык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жаан-чачындын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орточо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өлчөмү</a:t>
            </a:r>
            <a:r>
              <a:rPr lang="ru-RU" sz="1800" b="1" i="0" dirty="0" smtClean="0">
                <a:solidFill>
                  <a:srgbClr val="202122"/>
                </a:solidFill>
                <a:effectLst/>
                <a:latin typeface="Monotype Corsiva" pitchFamily="66" charset="0"/>
              </a:rPr>
              <a:t> 409 </a:t>
            </a:r>
            <a:r>
              <a:rPr lang="ru-RU" sz="1800" b="1" i="1" dirty="0" smtClean="0">
                <a:solidFill>
                  <a:srgbClr val="202122"/>
                </a:solidFill>
                <a:effectLst/>
                <a:latin typeface="Monotype Corsiva" pitchFamily="66" charset="0"/>
              </a:rPr>
              <a:t>мм</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Көбү</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7" tooltip="Жалган куран"/>
              </a:rPr>
              <a:t>Жалган</a:t>
            </a:r>
            <a:r>
              <a:rPr lang="ru-RU" sz="1800" b="1" i="0" u="none" strike="noStrike" dirty="0" smtClean="0">
                <a:solidFill>
                  <a:srgbClr val="0645AD"/>
                </a:solidFill>
                <a:effectLst/>
                <a:latin typeface="Monotype Corsiva" pitchFamily="66" charset="0"/>
                <a:hlinkClick r:id="rId7" tooltip="Жалган куран"/>
              </a:rPr>
              <a:t> </a:t>
            </a:r>
            <a:r>
              <a:rPr lang="ru-RU" sz="1800" b="1" i="0" u="none" strike="noStrike" dirty="0" err="1" smtClean="0">
                <a:solidFill>
                  <a:srgbClr val="0645AD"/>
                </a:solidFill>
                <a:effectLst/>
                <a:latin typeface="Monotype Corsiva" pitchFamily="66" charset="0"/>
                <a:hlinkClick r:id="rId7" tooltip="Жалган куран"/>
              </a:rPr>
              <a:t>Куран</a:t>
            </a:r>
            <a:r>
              <a:rPr lang="ru-RU" sz="1800" b="1" i="0" dirty="0" err="1" smtClean="0">
                <a:solidFill>
                  <a:srgbClr val="202122"/>
                </a:solidFill>
                <a:effectLst/>
                <a:latin typeface="Monotype Corsiva" pitchFamily="66" charset="0"/>
              </a:rPr>
              <a:t>-</a:t>
            </a:r>
            <a:r>
              <a:rPr lang="ru-RU" sz="1800" b="1" i="0" u="none" strike="noStrike" dirty="0" err="1" smtClean="0">
                <a:solidFill>
                  <a:srgbClr val="0645AD"/>
                </a:solidFill>
                <a:effectLst/>
                <a:latin typeface="Monotype Corsiva" pitchFamily="66" charset="0"/>
                <a:hlinkClick r:id="rId2" tooltip="Теке айы"/>
              </a:rPr>
              <a:t>Теке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жылдын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кургакчыл</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мезгили</a:t>
            </a:r>
            <a:r>
              <a:rPr lang="ru-RU" sz="1800" b="1" i="0" dirty="0" smtClean="0">
                <a:solidFill>
                  <a:srgbClr val="202122"/>
                </a:solidFill>
                <a:effectLst/>
                <a:latin typeface="Monotype Corsiva" pitchFamily="66" charset="0"/>
              </a:rPr>
              <a:t> (11%) </a:t>
            </a:r>
            <a:r>
              <a:rPr lang="ru-RU" sz="1800" b="1" i="0" u="none" strike="noStrike" dirty="0" err="1" smtClean="0">
                <a:solidFill>
                  <a:srgbClr val="0645AD"/>
                </a:solidFill>
                <a:effectLst/>
                <a:latin typeface="Monotype Corsiva" pitchFamily="66" charset="0"/>
                <a:hlinkClick r:id="rId2" tooltip="Теке айы"/>
              </a:rPr>
              <a:t>Теке</a:t>
            </a:r>
            <a:r>
              <a:rPr lang="ru-RU" sz="1800" b="1" i="0" dirty="0" smtClean="0">
                <a:solidFill>
                  <a:srgbClr val="202122"/>
                </a:solidFill>
                <a:effectLst/>
                <a:latin typeface="Monotype Corsiva" pitchFamily="66" charset="0"/>
              </a:rPr>
              <a:t>–</a:t>
            </a:r>
            <a:r>
              <a:rPr lang="ru-RU" sz="1800" b="1" i="0" u="none" strike="noStrike" dirty="0" err="1" smtClean="0">
                <a:solidFill>
                  <a:srgbClr val="0645AD"/>
                </a:solidFill>
                <a:effectLst/>
                <a:latin typeface="Monotype Corsiva" pitchFamily="66" charset="0"/>
                <a:hlinkClick r:id="rId8" tooltip="Аяк оона айы"/>
              </a:rPr>
              <a:t>Айак</a:t>
            </a:r>
            <a:r>
              <a:rPr lang="ru-RU" sz="1800" b="1" i="0" u="none" strike="noStrike" dirty="0" smtClean="0">
                <a:solidFill>
                  <a:srgbClr val="0645AD"/>
                </a:solidFill>
                <a:effectLst/>
                <a:latin typeface="Monotype Corsiva" pitchFamily="66" charset="0"/>
                <a:hlinkClick r:id="rId8" tooltip="Аяк оона айы"/>
              </a:rPr>
              <a:t> </a:t>
            </a:r>
            <a:r>
              <a:rPr lang="ru-RU" sz="1800" b="1" i="0" u="none" strike="noStrike" dirty="0" err="1" smtClean="0">
                <a:solidFill>
                  <a:srgbClr val="0645AD"/>
                </a:solidFill>
                <a:effectLst/>
                <a:latin typeface="Monotype Corsiva" pitchFamily="66" charset="0"/>
                <a:hlinkClick r:id="rId8" tooltip="Аяк оона айы"/>
              </a:rPr>
              <a:t>Оона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айларына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туура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келет</a:t>
            </a:r>
            <a:r>
              <a:rPr lang="ru-RU" sz="1800" b="1" i="0" dirty="0" smtClean="0">
                <a:solidFill>
                  <a:srgbClr val="202122"/>
                </a:solidFill>
                <a:effectLst/>
                <a:latin typeface="Monotype Corsiva" pitchFamily="66" charset="0"/>
              </a:rPr>
              <a:t>. Кар </a:t>
            </a:r>
            <a:r>
              <a:rPr lang="ru-RU" sz="1800" b="1" i="0" u="none" strike="noStrike" dirty="0" err="1" smtClean="0">
                <a:solidFill>
                  <a:srgbClr val="0645AD"/>
                </a:solidFill>
                <a:effectLst/>
                <a:latin typeface="Monotype Corsiva" pitchFamily="66" charset="0"/>
                <a:hlinkClick r:id="rId3" tooltip="Бештин айы"/>
              </a:rPr>
              <a:t>Бештин</a:t>
            </a:r>
            <a:r>
              <a:rPr lang="ru-RU" sz="1800" b="1" i="0" u="none" strike="noStrike" dirty="0" smtClean="0">
                <a:solidFill>
                  <a:srgbClr val="0645AD"/>
                </a:solidFill>
                <a:effectLst/>
                <a:latin typeface="Monotype Corsiva" pitchFamily="66" charset="0"/>
                <a:hlinkClick r:id="rId3" tooltip="Бештин айы"/>
              </a:rPr>
              <a:t> </a:t>
            </a:r>
            <a:r>
              <a:rPr lang="ru-RU" sz="1800" b="1" i="0" u="none" strike="noStrike" dirty="0" err="1" smtClean="0">
                <a:solidFill>
                  <a:srgbClr val="0645AD"/>
                </a:solidFill>
                <a:effectLst/>
                <a:latin typeface="Monotype Corsiva" pitchFamily="66" charset="0"/>
                <a:hlinkClick r:id="rId3" tooltip="Бештин айы"/>
              </a:rPr>
              <a:t>айынын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ортосунан</a:t>
            </a:r>
            <a:r>
              <a:rPr lang="ru-RU" sz="1800" b="1" i="0" dirty="0" smtClean="0">
                <a:solidFill>
                  <a:srgbClr val="202122"/>
                </a:solidFill>
                <a:effectLst/>
                <a:latin typeface="Monotype Corsiva" pitchFamily="66" charset="0"/>
              </a:rPr>
              <a:t> </a:t>
            </a:r>
            <a:r>
              <a:rPr lang="ru-RU" sz="1800" b="1" i="0" u="none" strike="noStrike" dirty="0" err="1" smtClean="0">
                <a:solidFill>
                  <a:srgbClr val="0645AD"/>
                </a:solidFill>
                <a:effectLst/>
                <a:latin typeface="Monotype Corsiva" pitchFamily="66" charset="0"/>
                <a:hlinkClick r:id="rId9" tooltip="Бирдин айы"/>
              </a:rPr>
              <a:t>Бирдин</a:t>
            </a:r>
            <a:r>
              <a:rPr lang="ru-RU" sz="1800" b="1" i="0" u="none" strike="noStrike" dirty="0" smtClean="0">
                <a:solidFill>
                  <a:srgbClr val="0645AD"/>
                </a:solidFill>
                <a:effectLst/>
                <a:latin typeface="Monotype Corsiva" pitchFamily="66" charset="0"/>
                <a:hlinkClick r:id="rId9" tooltip="Бирдин айы"/>
              </a:rPr>
              <a:t> </a:t>
            </a:r>
            <a:r>
              <a:rPr lang="ru-RU" sz="1800" b="1" i="0" u="none" strike="noStrike" dirty="0" err="1" smtClean="0">
                <a:solidFill>
                  <a:srgbClr val="0645AD"/>
                </a:solidFill>
                <a:effectLst/>
                <a:latin typeface="Monotype Corsiva" pitchFamily="66" charset="0"/>
                <a:hlinkClick r:id="rId9" tooltip="Бирдин айы"/>
              </a:rPr>
              <a:t>айынын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айагына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чейин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жатат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Жаан-чачындуу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кыштагы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кардын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орточо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калыңдыгы</a:t>
            </a:r>
            <a:r>
              <a:rPr lang="ru-RU" sz="1800" b="1" i="0" dirty="0" smtClean="0">
                <a:solidFill>
                  <a:srgbClr val="202122"/>
                </a:solidFill>
                <a:effectLst/>
                <a:latin typeface="Monotype Corsiva" pitchFamily="66" charset="0"/>
              </a:rPr>
              <a:t> 13 </a:t>
            </a:r>
            <a:r>
              <a:rPr lang="ru-RU" sz="1800" b="1" i="1" dirty="0" smtClean="0">
                <a:solidFill>
                  <a:srgbClr val="202122"/>
                </a:solidFill>
                <a:effectLst/>
                <a:latin typeface="Monotype Corsiva" pitchFamily="66" charset="0"/>
              </a:rPr>
              <a:t>см</a:t>
            </a:r>
            <a:r>
              <a:rPr lang="ru-RU" sz="1800" b="1" i="0" dirty="0" smtClean="0">
                <a:solidFill>
                  <a:srgbClr val="202122"/>
                </a:solidFill>
                <a:effectLst/>
                <a:latin typeface="Monotype Corsiva" pitchFamily="66" charset="0"/>
              </a:rPr>
              <a:t>, аз </a:t>
            </a:r>
            <a:r>
              <a:rPr lang="ru-RU" sz="1800" b="1" i="0" dirty="0" err="1" smtClean="0">
                <a:solidFill>
                  <a:srgbClr val="202122"/>
                </a:solidFill>
                <a:effectLst/>
                <a:latin typeface="Monotype Corsiva" pitchFamily="66" charset="0"/>
              </a:rPr>
              <a:t>түшкөндөгү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орточо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калыңдыгы</a:t>
            </a:r>
            <a:r>
              <a:rPr lang="ru-RU" sz="1800" b="1" i="0" dirty="0" smtClean="0">
                <a:solidFill>
                  <a:srgbClr val="202122"/>
                </a:solidFill>
                <a:effectLst/>
                <a:latin typeface="Monotype Corsiva" pitchFamily="66" charset="0"/>
              </a:rPr>
              <a:t> 3–7 </a:t>
            </a:r>
            <a:r>
              <a:rPr lang="ru-RU" sz="1800" b="1" i="1" dirty="0" smtClean="0">
                <a:solidFill>
                  <a:srgbClr val="202122"/>
                </a:solidFill>
                <a:effectLst/>
                <a:latin typeface="Monotype Corsiva" pitchFamily="66" charset="0"/>
              </a:rPr>
              <a:t>см</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Бишкектин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климатына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тоо-өрөөн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желаргысы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мүнөздүү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ылдамдыгы</a:t>
            </a:r>
            <a:r>
              <a:rPr lang="ru-RU" sz="1800" b="1" i="0" dirty="0" smtClean="0">
                <a:solidFill>
                  <a:srgbClr val="202122"/>
                </a:solidFill>
                <a:effectLst/>
                <a:latin typeface="Monotype Corsiva" pitchFamily="66" charset="0"/>
              </a:rPr>
              <a:t>  2–3 </a:t>
            </a:r>
            <a:r>
              <a:rPr lang="ru-RU" sz="1800" b="1" i="1" dirty="0" smtClean="0">
                <a:solidFill>
                  <a:srgbClr val="202122"/>
                </a:solidFill>
                <a:effectLst/>
                <a:latin typeface="Monotype Corsiva" pitchFamily="66" charset="0"/>
              </a:rPr>
              <a:t>м/</a:t>
            </a:r>
            <a:r>
              <a:rPr lang="ru-RU" sz="1800" b="1" i="1" dirty="0" err="1" smtClean="0">
                <a:solidFill>
                  <a:srgbClr val="202122"/>
                </a:solidFill>
                <a:effectLst/>
                <a:latin typeface="Monotype Corsiva" pitchFamily="66" charset="0"/>
              </a:rPr>
              <a:t>сек</a:t>
            </a:r>
            <a:r>
              <a:rPr lang="ru-RU" sz="1800" b="1" i="0" dirty="0" err="1" smtClean="0">
                <a:solidFill>
                  <a:srgbClr val="202122"/>
                </a:solidFill>
                <a:effectLst/>
                <a:latin typeface="Monotype Corsiva" pitchFamily="66" charset="0"/>
              </a:rPr>
              <a:t>ден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ашпайт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Ылдамдыгы</a:t>
            </a:r>
            <a:r>
              <a:rPr lang="ru-RU" sz="1800" b="1" i="0" dirty="0" smtClean="0">
                <a:solidFill>
                  <a:srgbClr val="202122"/>
                </a:solidFill>
                <a:effectLst/>
                <a:latin typeface="Monotype Corsiva" pitchFamily="66" charset="0"/>
              </a:rPr>
              <a:t> 15 </a:t>
            </a:r>
            <a:r>
              <a:rPr lang="ru-RU" sz="1800" b="1" i="1" dirty="0" smtClean="0">
                <a:solidFill>
                  <a:srgbClr val="202122"/>
                </a:solidFill>
                <a:effectLst/>
                <a:latin typeface="Monotype Corsiva" pitchFamily="66" charset="0"/>
              </a:rPr>
              <a:t>м/</a:t>
            </a:r>
            <a:r>
              <a:rPr lang="ru-RU" sz="1800" b="1" i="1" dirty="0" err="1" smtClean="0">
                <a:solidFill>
                  <a:srgbClr val="202122"/>
                </a:solidFill>
                <a:effectLst/>
                <a:latin typeface="Monotype Corsiva" pitchFamily="66" charset="0"/>
              </a:rPr>
              <a:t>сек</a:t>
            </a:r>
            <a:r>
              <a:rPr lang="ru-RU" sz="1800" b="1" i="0" dirty="0" err="1" smtClean="0">
                <a:solidFill>
                  <a:srgbClr val="202122"/>
                </a:solidFill>
                <a:effectLst/>
                <a:latin typeface="Monotype Corsiva" pitchFamily="66" charset="0"/>
              </a:rPr>
              <a:t>ге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жеткен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шамал</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негизинен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батыштан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согот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жылына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эсеп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менен</a:t>
            </a:r>
            <a:r>
              <a:rPr lang="ru-RU" sz="1800" b="1" i="0" dirty="0" smtClean="0">
                <a:solidFill>
                  <a:srgbClr val="202122"/>
                </a:solidFill>
                <a:effectLst/>
                <a:latin typeface="Monotype Corsiva" pitchFamily="66" charset="0"/>
              </a:rPr>
              <a:t>  30дай  </a:t>
            </a:r>
            <a:r>
              <a:rPr lang="ru-RU" sz="1800" b="1" i="0" dirty="0" err="1" smtClean="0">
                <a:solidFill>
                  <a:srgbClr val="202122"/>
                </a:solidFill>
                <a:effectLst/>
                <a:latin typeface="Monotype Corsiva" pitchFamily="66" charset="0"/>
              </a:rPr>
              <a:t>жолу</a:t>
            </a:r>
            <a:r>
              <a:rPr lang="ru-RU" sz="1800" b="1" i="0" dirty="0" smtClean="0">
                <a:solidFill>
                  <a:srgbClr val="202122"/>
                </a:solidFill>
                <a:effectLst/>
                <a:latin typeface="Monotype Corsiva" pitchFamily="66" charset="0"/>
              </a:rPr>
              <a:t> болот. </a:t>
            </a:r>
            <a:r>
              <a:rPr lang="ru-RU" sz="1800" b="1" i="0" dirty="0" err="1" smtClean="0">
                <a:solidFill>
                  <a:srgbClr val="202122"/>
                </a:solidFill>
                <a:effectLst/>
                <a:latin typeface="Monotype Corsiva" pitchFamily="66" charset="0"/>
              </a:rPr>
              <a:t>Жылдын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суук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мезгилинде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жылына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орто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эсеп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менен</a:t>
            </a:r>
            <a:r>
              <a:rPr lang="ru-RU" sz="1800" b="1" i="0" dirty="0" smtClean="0">
                <a:solidFill>
                  <a:srgbClr val="202122"/>
                </a:solidFill>
                <a:effectLst/>
                <a:latin typeface="Monotype Corsiva" pitchFamily="66" charset="0"/>
              </a:rPr>
              <a:t> 30–40 </a:t>
            </a:r>
            <a:r>
              <a:rPr lang="ru-RU" sz="1800" b="1" i="0" dirty="0" err="1" smtClean="0">
                <a:solidFill>
                  <a:srgbClr val="202122"/>
                </a:solidFill>
                <a:effectLst/>
                <a:latin typeface="Monotype Corsiva" pitchFamily="66" charset="0"/>
              </a:rPr>
              <a:t>күн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шаарды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жөө</a:t>
            </a:r>
            <a:r>
              <a:rPr lang="ru-RU" sz="1800" b="1" i="0" dirty="0" smtClean="0">
                <a:solidFill>
                  <a:srgbClr val="202122"/>
                </a:solidFill>
                <a:effectLst/>
                <a:latin typeface="Monotype Corsiva" pitchFamily="66" charset="0"/>
              </a:rPr>
              <a:t> туман </a:t>
            </a:r>
            <a:r>
              <a:rPr lang="ru-RU" sz="1800" b="1" i="0" dirty="0" err="1" smtClean="0">
                <a:solidFill>
                  <a:srgbClr val="202122"/>
                </a:solidFill>
                <a:effectLst/>
                <a:latin typeface="Monotype Corsiva" pitchFamily="66" charset="0"/>
              </a:rPr>
              <a:t>жана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мунарык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басып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турат</a:t>
            </a:r>
            <a:r>
              <a:rPr lang="ru-RU" sz="1800" b="1" i="0" dirty="0" smtClean="0">
                <a:solidFill>
                  <a:srgbClr val="202122"/>
                </a:solidFill>
                <a:effectLst/>
                <a:latin typeface="Monotype Corsiva" pitchFamily="66" charset="0"/>
              </a:rPr>
              <a:t>.</a:t>
            </a:r>
            <a:endParaRPr lang="ru-RU" sz="1800" b="1" dirty="0">
              <a:latin typeface="Monotype Corsiva" pitchFamily="66" charset="0"/>
            </a:endParaRPr>
          </a:p>
        </p:txBody>
      </p:sp>
    </p:spTree>
    <p:extLst>
      <p:ext uri="{BB962C8B-B14F-4D97-AF65-F5344CB8AC3E}">
        <p14:creationId xmlns:p14="http://schemas.microsoft.com/office/powerpoint/2010/main" val="301719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7030A0"/>
                </a:solidFill>
                <a:latin typeface="Monotype Corsiva" pitchFamily="66" charset="0"/>
              </a:rPr>
              <a:t>Түнкү Бишкек</a:t>
            </a:r>
            <a:endParaRPr lang="ru-RU" b="1" dirty="0">
              <a:solidFill>
                <a:srgbClr val="7030A0"/>
              </a:solidFill>
              <a:latin typeface="Monotype Corsiva" pitchFamily="66"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41682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08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002060"/>
                </a:solidFill>
                <a:latin typeface="Monotype Corsiva" pitchFamily="66" charset="0"/>
              </a:rPr>
              <a:t>Түнкү Бишкек </a:t>
            </a:r>
            <a:endParaRPr lang="ru-RU" b="1" dirty="0">
              <a:solidFill>
                <a:srgbClr val="002060"/>
              </a:solidFill>
              <a:latin typeface="Monotype Corsiva" pitchFamily="66"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396044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6752"/>
            <a:ext cx="417646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10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41368"/>
          </a:xfrm>
        </p:spPr>
        <p:txBody>
          <a:bodyPr>
            <a:noAutofit/>
          </a:bodyPr>
          <a:lstStyle/>
          <a:p>
            <a:pPr algn="l"/>
            <a:r>
              <a:rPr lang="ru-RU" sz="1800" b="1" i="0" dirty="0" smtClean="0">
                <a:solidFill>
                  <a:srgbClr val="C00000"/>
                </a:solidFill>
                <a:effectLst/>
                <a:latin typeface="Monotype Corsiva" pitchFamily="66" charset="0"/>
              </a:rPr>
              <a:t>Бишкек </a:t>
            </a:r>
            <a:r>
              <a:rPr lang="ru-RU" sz="1800" b="1" i="0" dirty="0" err="1" smtClean="0">
                <a:solidFill>
                  <a:srgbClr val="C00000"/>
                </a:solidFill>
                <a:effectLst/>
                <a:latin typeface="Monotype Corsiva" pitchFamily="66" charset="0"/>
              </a:rPr>
              <a:t>шаарынын</a:t>
            </a:r>
            <a:r>
              <a:rPr lang="ru-RU" sz="1800" b="1" i="0" dirty="0" smtClean="0">
                <a:solidFill>
                  <a:srgbClr val="C00000"/>
                </a:solidFill>
                <a:effectLst/>
                <a:latin typeface="Monotype Corsiva" pitchFamily="66" charset="0"/>
              </a:rPr>
              <a:t> </a:t>
            </a:r>
            <a:r>
              <a:rPr lang="ru-RU" sz="1800" b="1" i="0" dirty="0" err="1" smtClean="0">
                <a:solidFill>
                  <a:srgbClr val="C00000"/>
                </a:solidFill>
                <a:effectLst/>
                <a:latin typeface="Monotype Corsiva" pitchFamily="66" charset="0"/>
              </a:rPr>
              <a:t>табияты</a:t>
            </a:r>
            <a:r>
              <a:rPr lang="ru-RU" sz="1800" b="1" i="0" dirty="0" smtClean="0">
                <a:solidFill>
                  <a:srgbClr val="C00000"/>
                </a:solidFill>
                <a:effectLst/>
                <a:latin typeface="Monotype Corsiva" pitchFamily="66" charset="0"/>
              </a:rPr>
              <a:t> </a:t>
            </a:r>
            <a:r>
              <a:rPr lang="ru-RU" sz="1800" b="1" i="0" dirty="0" smtClean="0">
                <a:solidFill>
                  <a:srgbClr val="202122"/>
                </a:solidFill>
                <a:effectLst/>
                <a:latin typeface="Monotype Corsiva" pitchFamily="66" charset="0"/>
              </a:rPr>
              <a:t/>
            </a:r>
            <a:br>
              <a:rPr lang="ru-RU" sz="1800" b="1" i="0" dirty="0" smtClean="0">
                <a:solidFill>
                  <a:srgbClr val="202122"/>
                </a:solidFill>
                <a:effectLst/>
                <a:latin typeface="Monotype Corsiva" pitchFamily="66" charset="0"/>
              </a:rPr>
            </a:br>
            <a:r>
              <a:rPr lang="ru-RU" sz="1800" b="1" i="0" dirty="0" err="1" smtClean="0">
                <a:solidFill>
                  <a:srgbClr val="202122"/>
                </a:solidFill>
                <a:effectLst/>
                <a:latin typeface="Monotype Corsiva" pitchFamily="66" charset="0"/>
              </a:rPr>
              <a:t>Шаар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Кыргыз</a:t>
            </a:r>
            <a:r>
              <a:rPr lang="ru-RU" sz="1800" b="1" i="0" dirty="0" smtClean="0">
                <a:solidFill>
                  <a:srgbClr val="202122"/>
                </a:solidFill>
                <a:effectLst/>
                <a:latin typeface="Monotype Corsiva" pitchFamily="66" charset="0"/>
              </a:rPr>
              <a:t> Ала </a:t>
            </a:r>
            <a:r>
              <a:rPr lang="ru-RU" sz="1800" b="1" i="0" dirty="0" err="1" smtClean="0">
                <a:solidFill>
                  <a:srgbClr val="202122"/>
                </a:solidFill>
                <a:effectLst/>
                <a:latin typeface="Monotype Corsiva" pitchFamily="66" charset="0"/>
              </a:rPr>
              <a:t>тоосунун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этегинде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Чүй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өрөөнүнүн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борбордук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бөлүгүндө</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Аламүдүн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жана</a:t>
            </a:r>
            <a:r>
              <a:rPr lang="ru-RU" sz="1800" b="1" i="0" dirty="0" smtClean="0">
                <a:solidFill>
                  <a:srgbClr val="202122"/>
                </a:solidFill>
                <a:effectLst/>
                <a:latin typeface="Monotype Corsiva" pitchFamily="66" charset="0"/>
              </a:rPr>
              <a:t> </a:t>
            </a:r>
            <a:r>
              <a:rPr lang="ru-RU" sz="1800" b="1" i="0" u="none" strike="noStrike" dirty="0" smtClean="0">
                <a:solidFill>
                  <a:srgbClr val="BA0000"/>
                </a:solidFill>
                <a:effectLst/>
                <a:latin typeface="Monotype Corsiva" pitchFamily="66" charset="0"/>
                <a:hlinkClick r:id="rId2" tooltip="Ала-Арча (мындай барак жок)"/>
              </a:rPr>
              <a:t>Ала Арча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сууларынын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шилендиси</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пайда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кылган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жантайыңкы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түздүктөн</a:t>
            </a:r>
            <a:r>
              <a:rPr lang="ru-RU" sz="1800" b="1" i="0" dirty="0" smtClean="0">
                <a:solidFill>
                  <a:srgbClr val="202122"/>
                </a:solidFill>
                <a:effectLst/>
                <a:latin typeface="Monotype Corsiva" pitchFamily="66" charset="0"/>
              </a:rPr>
              <a:t> орун </a:t>
            </a:r>
            <a:r>
              <a:rPr lang="ru-RU" sz="1800" b="1" i="0" dirty="0" err="1" smtClean="0">
                <a:solidFill>
                  <a:srgbClr val="202122"/>
                </a:solidFill>
                <a:effectLst/>
                <a:latin typeface="Monotype Corsiva" pitchFamily="66" charset="0"/>
              </a:rPr>
              <a:t>алган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Деңиз</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деңгээлинен</a:t>
            </a:r>
            <a:r>
              <a:rPr lang="ru-RU" sz="1800" b="1" i="0" dirty="0" smtClean="0">
                <a:solidFill>
                  <a:srgbClr val="202122"/>
                </a:solidFill>
                <a:effectLst/>
                <a:latin typeface="Monotype Corsiva" pitchFamily="66" charset="0"/>
              </a:rPr>
              <a:t> 750–900 </a:t>
            </a:r>
            <a:r>
              <a:rPr lang="ru-RU" sz="1800" b="1" i="1" dirty="0" smtClean="0">
                <a:solidFill>
                  <a:srgbClr val="202122"/>
                </a:solidFill>
                <a:effectLst/>
                <a:latin typeface="Monotype Corsiva" pitchFamily="66" charset="0"/>
              </a:rPr>
              <a:t>м</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бийиктикте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жайгашкан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Лөс</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сымал</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кыртыш</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каптаган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түздүк</a:t>
            </a:r>
            <a:r>
              <a:rPr lang="ru-RU" sz="1800" b="1" i="0" dirty="0" smtClean="0">
                <a:solidFill>
                  <a:srgbClr val="202122"/>
                </a:solidFill>
                <a:effectLst/>
                <a:latin typeface="Monotype Corsiva" pitchFamily="66" charset="0"/>
              </a:rPr>
              <a:t> бара-бара </a:t>
            </a:r>
            <a:r>
              <a:rPr lang="ru-RU" sz="1800" b="1" i="0" dirty="0" err="1" smtClean="0">
                <a:solidFill>
                  <a:srgbClr val="202122"/>
                </a:solidFill>
                <a:effectLst/>
                <a:latin typeface="Monotype Corsiva" pitchFamily="66" charset="0"/>
              </a:rPr>
              <a:t>түндүктү</a:t>
            </a:r>
            <a:r>
              <a:rPr lang="ru-RU" sz="1800" b="1" i="0" dirty="0" smtClean="0">
                <a:solidFill>
                  <a:srgbClr val="202122"/>
                </a:solidFill>
                <a:effectLst/>
                <a:latin typeface="Monotype Corsiva" pitchFamily="66" charset="0"/>
              </a:rPr>
              <a:t> карай </a:t>
            </a:r>
            <a:r>
              <a:rPr lang="ru-RU" sz="1800" b="1" i="0" dirty="0" err="1" smtClean="0">
                <a:solidFill>
                  <a:srgbClr val="202122"/>
                </a:solidFill>
                <a:effectLst/>
                <a:latin typeface="Monotype Corsiva" pitchFamily="66" charset="0"/>
              </a:rPr>
              <a:t>жантайып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Чүй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суусунун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жайылмасына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кошулат</a:t>
            </a:r>
            <a:r>
              <a:rPr lang="ru-RU" sz="1800" b="1" i="0" dirty="0" smtClean="0">
                <a:solidFill>
                  <a:srgbClr val="202122"/>
                </a:solidFill>
                <a:effectLst/>
                <a:latin typeface="Monotype Corsiva" pitchFamily="66" charset="0"/>
              </a:rPr>
              <a:t>. Бишкек </a:t>
            </a:r>
            <a:r>
              <a:rPr lang="ru-RU" sz="1800" b="1" i="0" dirty="0" err="1" smtClean="0">
                <a:solidFill>
                  <a:srgbClr val="202122"/>
                </a:solidFill>
                <a:effectLst/>
                <a:latin typeface="Monotype Corsiva" pitchFamily="66" charset="0"/>
              </a:rPr>
              <a:t>тушта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Чүй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суусунун</a:t>
            </a:r>
            <a:r>
              <a:rPr lang="ru-RU" sz="1800" b="1" i="0" dirty="0" smtClean="0">
                <a:solidFill>
                  <a:srgbClr val="202122"/>
                </a:solidFill>
                <a:effectLst/>
                <a:latin typeface="Monotype Corsiva" pitchFamily="66" charset="0"/>
              </a:rPr>
              <a:t> нугу </a:t>
            </a:r>
            <a:r>
              <a:rPr lang="ru-RU" sz="1800" b="1" i="0" dirty="0" err="1" smtClean="0">
                <a:solidFill>
                  <a:srgbClr val="202122"/>
                </a:solidFill>
                <a:effectLst/>
                <a:latin typeface="Monotype Corsiva" pitchFamily="66" charset="0"/>
              </a:rPr>
              <a:t>Чүй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өрөөнүнүн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түндүк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жагына</a:t>
            </a:r>
            <a:r>
              <a:rPr lang="ru-RU" sz="1800" b="1" i="0" dirty="0" smtClean="0">
                <a:solidFill>
                  <a:srgbClr val="202122"/>
                </a:solidFill>
                <a:effectLst/>
                <a:latin typeface="Monotype Corsiva" pitchFamily="66" charset="0"/>
              </a:rPr>
              <a:t> карай </a:t>
            </a:r>
            <a:r>
              <a:rPr lang="ru-RU" sz="1800" b="1" i="0" dirty="0" err="1" smtClean="0">
                <a:solidFill>
                  <a:srgbClr val="202122"/>
                </a:solidFill>
                <a:effectLst/>
                <a:latin typeface="Monotype Corsiva" pitchFamily="66" charset="0"/>
              </a:rPr>
              <a:t>четтеп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шаардан</a:t>
            </a:r>
            <a:r>
              <a:rPr lang="ru-RU" sz="1800" b="1" i="0" dirty="0" smtClean="0">
                <a:solidFill>
                  <a:srgbClr val="202122"/>
                </a:solidFill>
                <a:effectLst/>
                <a:latin typeface="Monotype Corsiva" pitchFamily="66" charset="0"/>
              </a:rPr>
              <a:t> 20 </a:t>
            </a:r>
            <a:r>
              <a:rPr lang="ru-RU" sz="1800" b="1" i="1" dirty="0" err="1" smtClean="0">
                <a:solidFill>
                  <a:srgbClr val="202122"/>
                </a:solidFill>
                <a:effectLst/>
                <a:latin typeface="Monotype Corsiva" pitchFamily="66" charset="0"/>
              </a:rPr>
              <a:t>км</a:t>
            </a:r>
            <a:r>
              <a:rPr lang="ru-RU" sz="1800" b="1" i="0" dirty="0" err="1" smtClean="0">
                <a:solidFill>
                  <a:srgbClr val="202122"/>
                </a:solidFill>
                <a:effectLst/>
                <a:latin typeface="Monotype Corsiva" pitchFamily="66" charset="0"/>
              </a:rPr>
              <a:t>дей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аралыктан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өтөт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Чүй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өрөөнүнүн</a:t>
            </a:r>
            <a:r>
              <a:rPr lang="ru-RU" sz="1800" b="1" i="0" dirty="0" smtClean="0">
                <a:solidFill>
                  <a:srgbClr val="202122"/>
                </a:solidFill>
                <a:effectLst/>
                <a:latin typeface="Monotype Corsiva" pitchFamily="66" charset="0"/>
              </a:rPr>
              <a:t> Бишкек </a:t>
            </a:r>
            <a:r>
              <a:rPr lang="ru-RU" sz="1800" b="1" i="0" dirty="0" err="1" smtClean="0">
                <a:solidFill>
                  <a:srgbClr val="202122"/>
                </a:solidFill>
                <a:effectLst/>
                <a:latin typeface="Monotype Corsiva" pitchFamily="66" charset="0"/>
              </a:rPr>
              <a:t>шаарынын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туштагы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жазылыгы</a:t>
            </a:r>
            <a:r>
              <a:rPr lang="ru-RU" sz="1800" b="1" i="0" dirty="0" smtClean="0">
                <a:solidFill>
                  <a:srgbClr val="202122"/>
                </a:solidFill>
                <a:effectLst/>
                <a:latin typeface="Monotype Corsiva" pitchFamily="66" charset="0"/>
              </a:rPr>
              <a:t> 60 </a:t>
            </a:r>
            <a:r>
              <a:rPr lang="ru-RU" sz="1800" b="1" i="1" dirty="0" err="1" smtClean="0">
                <a:solidFill>
                  <a:srgbClr val="202122"/>
                </a:solidFill>
                <a:effectLst/>
                <a:latin typeface="Monotype Corsiva" pitchFamily="66" charset="0"/>
              </a:rPr>
              <a:t>км</a:t>
            </a:r>
            <a:r>
              <a:rPr lang="ru-RU" sz="1800" b="1" i="0" dirty="0" err="1" smtClean="0">
                <a:solidFill>
                  <a:srgbClr val="202122"/>
                </a:solidFill>
                <a:effectLst/>
                <a:latin typeface="Monotype Corsiva" pitchFamily="66" charset="0"/>
              </a:rPr>
              <a:t>дей</a:t>
            </a:r>
            <a:r>
              <a:rPr lang="ru-RU" sz="1800" b="1" i="0" dirty="0" smtClean="0">
                <a:solidFill>
                  <a:srgbClr val="202122"/>
                </a:solidFill>
                <a:effectLst/>
                <a:latin typeface="Monotype Corsiva" pitchFamily="66" charset="0"/>
              </a:rPr>
              <a:t>.</a:t>
            </a:r>
            <a:br>
              <a:rPr lang="ru-RU" sz="1800" b="1" i="0" dirty="0" smtClean="0">
                <a:solidFill>
                  <a:srgbClr val="202122"/>
                </a:solidFill>
                <a:effectLst/>
                <a:latin typeface="Monotype Corsiva" pitchFamily="66" charset="0"/>
              </a:rPr>
            </a:br>
            <a:r>
              <a:rPr lang="ru-RU" sz="1800" b="1" i="0" u="none" strike="noStrike" dirty="0" err="1" smtClean="0">
                <a:solidFill>
                  <a:srgbClr val="0645AD"/>
                </a:solidFill>
                <a:effectLst/>
                <a:latin typeface="Monotype Corsiva" pitchFamily="66" charset="0"/>
                <a:hlinkClick r:id="rId3" tooltip="Чүй"/>
              </a:rPr>
              <a:t>Чүй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өрөөнүнүн</a:t>
            </a:r>
            <a:r>
              <a:rPr lang="ru-RU" sz="1800" b="1" i="0" dirty="0" smtClean="0">
                <a:solidFill>
                  <a:srgbClr val="202122"/>
                </a:solidFill>
                <a:effectLst/>
                <a:latin typeface="Monotype Corsiva" pitchFamily="66" charset="0"/>
              </a:rPr>
              <a:t> Бишкек </a:t>
            </a:r>
            <a:r>
              <a:rPr lang="ru-RU" sz="1800" b="1" i="0" dirty="0" err="1" smtClean="0">
                <a:solidFill>
                  <a:srgbClr val="202122"/>
                </a:solidFill>
                <a:effectLst/>
                <a:latin typeface="Monotype Corsiva" pitchFamily="66" charset="0"/>
              </a:rPr>
              <a:t>шаарында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жайгашкан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борбор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бөлүгү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геологиалык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структурасы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бойунча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кеңдикке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жакын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багытта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созулуп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жаткан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асимметриалык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мегасинклинал</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Шаардын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азыркы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чеги</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Чүй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синеклизасынын</a:t>
            </a:r>
            <a:r>
              <a:rPr lang="ru-RU" sz="1800" b="1" i="0" dirty="0" smtClean="0">
                <a:solidFill>
                  <a:srgbClr val="202122"/>
                </a:solidFill>
                <a:effectLst/>
                <a:latin typeface="Monotype Corsiva" pitchFamily="66" charset="0"/>
              </a:rPr>
              <a:t> Бишкек </a:t>
            </a:r>
            <a:r>
              <a:rPr lang="ru-RU" sz="1800" b="1" i="0" dirty="0" err="1" smtClean="0">
                <a:solidFill>
                  <a:srgbClr val="202122"/>
                </a:solidFill>
                <a:effectLst/>
                <a:latin typeface="Monotype Corsiva" pitchFamily="66" charset="0"/>
              </a:rPr>
              <a:t>ийилүүсү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деп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аталган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түштүк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бөлүгүнө</a:t>
            </a:r>
            <a:r>
              <a:rPr lang="ru-RU" sz="1800" b="1" i="0" dirty="0" smtClean="0">
                <a:solidFill>
                  <a:srgbClr val="202122"/>
                </a:solidFill>
                <a:effectLst/>
                <a:latin typeface="Monotype Corsiva" pitchFamily="66" charset="0"/>
              </a:rPr>
              <a:t> дал </a:t>
            </a:r>
            <a:r>
              <a:rPr lang="ru-RU" sz="1800" b="1" i="0" dirty="0" err="1" smtClean="0">
                <a:solidFill>
                  <a:srgbClr val="202122"/>
                </a:solidFill>
                <a:effectLst/>
                <a:latin typeface="Monotype Corsiva" pitchFamily="66" charset="0"/>
              </a:rPr>
              <a:t>келет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Ийилүү</a:t>
            </a:r>
            <a:r>
              <a:rPr lang="ru-RU" sz="1800" b="1" i="0" dirty="0" smtClean="0">
                <a:solidFill>
                  <a:srgbClr val="202122"/>
                </a:solidFill>
                <a:effectLst/>
                <a:latin typeface="Monotype Corsiva" pitchFamily="66" charset="0"/>
              </a:rPr>
              <a:t> палеоген-</a:t>
            </a:r>
            <a:r>
              <a:rPr lang="ru-RU" sz="1800" b="1" i="0" dirty="0" err="1" smtClean="0">
                <a:solidFill>
                  <a:srgbClr val="202122"/>
                </a:solidFill>
                <a:effectLst/>
                <a:latin typeface="Monotype Corsiva" pitchFamily="66" charset="0"/>
              </a:rPr>
              <a:t>неогенде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пайда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болгон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чөкмө</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тектер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менен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толгон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Алар</a:t>
            </a:r>
            <a:r>
              <a:rPr lang="ru-RU" sz="1800" b="1" i="0" dirty="0" smtClean="0">
                <a:solidFill>
                  <a:srgbClr val="202122"/>
                </a:solidFill>
                <a:effectLst/>
                <a:latin typeface="Monotype Corsiva" pitchFamily="66" charset="0"/>
              </a:rPr>
              <a:t> палеозой </a:t>
            </a:r>
            <a:r>
              <a:rPr lang="ru-RU" sz="1800" b="1" i="0" dirty="0" err="1" smtClean="0">
                <a:solidFill>
                  <a:srgbClr val="202122"/>
                </a:solidFill>
                <a:effectLst/>
                <a:latin typeface="Monotype Corsiva" pitchFamily="66" charset="0"/>
              </a:rPr>
              <a:t>пундаментинин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үстүндө</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жатат</a:t>
            </a:r>
            <a:r>
              <a:rPr lang="ru-RU" sz="1800" b="1" i="0" dirty="0" smtClean="0">
                <a:solidFill>
                  <a:srgbClr val="202122"/>
                </a:solidFill>
                <a:effectLst/>
                <a:latin typeface="Monotype Corsiva" pitchFamily="66" charset="0"/>
              </a:rPr>
              <a:t>. Палеозой </a:t>
            </a:r>
            <a:r>
              <a:rPr lang="ru-RU" sz="1800" b="1" i="0" dirty="0" err="1" smtClean="0">
                <a:solidFill>
                  <a:srgbClr val="202122"/>
                </a:solidFill>
                <a:effectLst/>
                <a:latin typeface="Monotype Corsiva" pitchFamily="66" charset="0"/>
              </a:rPr>
              <a:t>тоо</a:t>
            </a:r>
            <a:r>
              <a:rPr lang="ru-RU" sz="1800" b="1" i="0" dirty="0" smtClean="0">
                <a:solidFill>
                  <a:srgbClr val="202122"/>
                </a:solidFill>
                <a:effectLst/>
                <a:latin typeface="Monotype Corsiva" pitchFamily="66" charset="0"/>
              </a:rPr>
              <a:t> тек </a:t>
            </a:r>
            <a:r>
              <a:rPr lang="ru-RU" sz="1800" b="1" i="0" dirty="0" err="1" smtClean="0">
                <a:solidFill>
                  <a:srgbClr val="202122"/>
                </a:solidFill>
                <a:effectLst/>
                <a:latin typeface="Monotype Corsiva" pitchFamily="66" charset="0"/>
              </a:rPr>
              <a:t>катмарлары</a:t>
            </a:r>
            <a:r>
              <a:rPr lang="ru-RU" sz="1800" b="1" i="0" dirty="0" smtClean="0">
                <a:solidFill>
                  <a:srgbClr val="202122"/>
                </a:solidFill>
                <a:effectLst/>
                <a:latin typeface="Monotype Corsiva" pitchFamily="66" charset="0"/>
              </a:rPr>
              <a:t> 5000 </a:t>
            </a:r>
            <a:r>
              <a:rPr lang="ru-RU" sz="1800" b="1" i="1" dirty="0" err="1" smtClean="0">
                <a:solidFill>
                  <a:srgbClr val="202122"/>
                </a:solidFill>
                <a:effectLst/>
                <a:latin typeface="Monotype Corsiva" pitchFamily="66" charset="0"/>
              </a:rPr>
              <a:t>м</a:t>
            </a:r>
            <a:r>
              <a:rPr lang="ru-RU" sz="1800" b="1" i="0" dirty="0" err="1" smtClean="0">
                <a:solidFill>
                  <a:srgbClr val="202122"/>
                </a:solidFill>
                <a:effectLst/>
                <a:latin typeface="Monotype Corsiva" pitchFamily="66" charset="0"/>
              </a:rPr>
              <a:t>ден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ашык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тереңдикте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геопизикалык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маалыматтар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бойунча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жатып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негизинен</a:t>
            </a:r>
            <a:r>
              <a:rPr lang="ru-RU" sz="1800" b="1" i="0" dirty="0" smtClean="0">
                <a:solidFill>
                  <a:srgbClr val="202122"/>
                </a:solidFill>
                <a:effectLst/>
                <a:latin typeface="Monotype Corsiva" pitchFamily="66" charset="0"/>
              </a:rPr>
              <a:t> гнейс, </a:t>
            </a:r>
            <a:r>
              <a:rPr lang="ru-RU" sz="1800" b="1" i="0" dirty="0" err="1" smtClean="0">
                <a:solidFill>
                  <a:srgbClr val="202122"/>
                </a:solidFill>
                <a:effectLst/>
                <a:latin typeface="Monotype Corsiva" pitchFamily="66" charset="0"/>
              </a:rPr>
              <a:t>кристаллдык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сланес</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акиташ</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тегинен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ошондой</a:t>
            </a:r>
            <a:r>
              <a:rPr lang="ru-RU" sz="1800" b="1" i="0" dirty="0" smtClean="0">
                <a:solidFill>
                  <a:srgbClr val="202122"/>
                </a:solidFill>
                <a:effectLst/>
                <a:latin typeface="Monotype Corsiva" pitchFamily="66" charset="0"/>
              </a:rPr>
              <a:t> эле </a:t>
            </a:r>
            <a:r>
              <a:rPr lang="ru-RU" sz="1800" b="1" i="0" dirty="0" err="1" smtClean="0">
                <a:solidFill>
                  <a:srgbClr val="202122"/>
                </a:solidFill>
                <a:effectLst/>
                <a:latin typeface="Monotype Corsiva" pitchFamily="66" charset="0"/>
              </a:rPr>
              <a:t>эпузиа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тоо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тектеринен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турат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Үстүндөгү</a:t>
            </a:r>
            <a:r>
              <a:rPr lang="ru-RU" sz="1800" b="1" i="0" dirty="0" smtClean="0">
                <a:solidFill>
                  <a:srgbClr val="202122"/>
                </a:solidFill>
                <a:effectLst/>
                <a:latin typeface="Monotype Corsiva" pitchFamily="66" charset="0"/>
              </a:rPr>
              <a:t> палеоген-неоген </a:t>
            </a:r>
            <a:r>
              <a:rPr lang="ru-RU" sz="1800" b="1" i="0" dirty="0" err="1" smtClean="0">
                <a:solidFill>
                  <a:srgbClr val="202122"/>
                </a:solidFill>
                <a:effectLst/>
                <a:latin typeface="Monotype Corsiva" pitchFamily="66" charset="0"/>
              </a:rPr>
              <a:t>тоо</a:t>
            </a:r>
            <a:r>
              <a:rPr lang="ru-RU" sz="1800" b="1" i="0" dirty="0" smtClean="0">
                <a:solidFill>
                  <a:srgbClr val="202122"/>
                </a:solidFill>
                <a:effectLst/>
                <a:latin typeface="Monotype Corsiva" pitchFamily="66" charset="0"/>
              </a:rPr>
              <a:t> тек  </a:t>
            </a:r>
            <a:r>
              <a:rPr lang="ru-RU" sz="1800" b="1" i="0" dirty="0" err="1" smtClean="0">
                <a:solidFill>
                  <a:srgbClr val="202122"/>
                </a:solidFill>
                <a:effectLst/>
                <a:latin typeface="Monotype Corsiva" pitchFamily="66" charset="0"/>
              </a:rPr>
              <a:t>катмарларынын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жалпы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калыңдыгы</a:t>
            </a:r>
            <a:r>
              <a:rPr lang="ru-RU" sz="1800" b="1" i="0" dirty="0" smtClean="0">
                <a:solidFill>
                  <a:srgbClr val="202122"/>
                </a:solidFill>
                <a:effectLst/>
                <a:latin typeface="Monotype Corsiva" pitchFamily="66" charset="0"/>
              </a:rPr>
              <a:t> 4,5–5,0 </a:t>
            </a:r>
            <a:r>
              <a:rPr lang="ru-RU" sz="1800" b="1" i="1" dirty="0" smtClean="0">
                <a:solidFill>
                  <a:srgbClr val="202122"/>
                </a:solidFill>
                <a:effectLst/>
                <a:latin typeface="Monotype Corsiva" pitchFamily="66" charset="0"/>
              </a:rPr>
              <a:t>км</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Аларды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төртүнчүлүк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мезгилде</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пайда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болгон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борпоң</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тоо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тектердин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калың</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кабаты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жаап</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жатат</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Алар</a:t>
            </a:r>
            <a:r>
              <a:rPr lang="ru-RU" sz="1800" b="1" i="0" dirty="0" smtClean="0">
                <a:solidFill>
                  <a:srgbClr val="202122"/>
                </a:solidFill>
                <a:effectLst/>
                <a:latin typeface="Monotype Corsiva" pitchFamily="66" charset="0"/>
              </a:rPr>
              <a:t> кой </a:t>
            </a:r>
            <a:r>
              <a:rPr lang="ru-RU" sz="1800" b="1" i="0" dirty="0" err="1" smtClean="0">
                <a:solidFill>
                  <a:srgbClr val="202122"/>
                </a:solidFill>
                <a:effectLst/>
                <a:latin typeface="Monotype Corsiva" pitchFamily="66" charset="0"/>
              </a:rPr>
              <a:t>таштардан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арасында</a:t>
            </a:r>
            <a:r>
              <a:rPr lang="ru-RU" sz="1800" b="1" i="0" dirty="0" smtClean="0">
                <a:solidFill>
                  <a:srgbClr val="202122"/>
                </a:solidFill>
                <a:effectLst/>
                <a:latin typeface="Monotype Corsiva" pitchFamily="66" charset="0"/>
              </a:rPr>
              <a:t> кум-</a:t>
            </a:r>
            <a:r>
              <a:rPr lang="ru-RU" sz="1800" b="1" i="0" dirty="0" err="1" smtClean="0">
                <a:solidFill>
                  <a:srgbClr val="202122"/>
                </a:solidFill>
                <a:effectLst/>
                <a:latin typeface="Monotype Corsiva" pitchFamily="66" charset="0"/>
              </a:rPr>
              <a:t>шагыл</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ширелген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майда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жумуру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таштардан</a:t>
            </a:r>
            <a:r>
              <a:rPr lang="ru-RU" sz="1800" b="1" i="0" dirty="0" smtClean="0">
                <a:solidFill>
                  <a:srgbClr val="202122"/>
                </a:solidFill>
                <a:effectLst/>
                <a:latin typeface="Monotype Corsiva" pitchFamily="66" charset="0"/>
              </a:rPr>
              <a:t>, ар </a:t>
            </a:r>
            <a:r>
              <a:rPr lang="ru-RU" sz="1800" b="1" i="0" dirty="0" err="1" smtClean="0">
                <a:solidFill>
                  <a:srgbClr val="202122"/>
                </a:solidFill>
                <a:effectLst/>
                <a:latin typeface="Monotype Corsiva" pitchFamily="66" charset="0"/>
              </a:rPr>
              <a:t>кандай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бүртүктөгү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кумдардын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жана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кумдуу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чопонун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кабатчалары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менен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топторунан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түзүлгөн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аллүбий-пролүбий</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чөкмө</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тоо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тектерден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турат</a:t>
            </a:r>
            <a:r>
              <a:rPr lang="ru-RU" sz="1800" b="1" i="0" dirty="0" smtClean="0">
                <a:solidFill>
                  <a:srgbClr val="202122"/>
                </a:solidFill>
                <a:effectLst/>
                <a:latin typeface="Monotype Corsiva" pitchFamily="66" charset="0"/>
              </a:rPr>
              <a:t>.</a:t>
            </a:r>
            <a:br>
              <a:rPr lang="ru-RU" sz="1800" b="1" i="0" dirty="0" smtClean="0">
                <a:solidFill>
                  <a:srgbClr val="202122"/>
                </a:solidFill>
                <a:effectLst/>
                <a:latin typeface="Monotype Corsiva" pitchFamily="66" charset="0"/>
              </a:rPr>
            </a:br>
            <a:r>
              <a:rPr lang="ru-RU" sz="1800" b="1" i="0" dirty="0" err="1" smtClean="0">
                <a:solidFill>
                  <a:srgbClr val="202122"/>
                </a:solidFill>
                <a:effectLst/>
                <a:latin typeface="Monotype Corsiva" pitchFamily="66" charset="0"/>
              </a:rPr>
              <a:t>Сейсмдик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аймакташтуруунун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маалыматы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бойуча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шаар</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аймагы</a:t>
            </a:r>
            <a:r>
              <a:rPr lang="ru-RU" sz="1800" b="1" i="0" dirty="0" smtClean="0">
                <a:solidFill>
                  <a:srgbClr val="202122"/>
                </a:solidFill>
                <a:effectLst/>
                <a:latin typeface="Monotype Corsiva" pitchFamily="66" charset="0"/>
              </a:rPr>
              <a:t> 9 </a:t>
            </a:r>
            <a:r>
              <a:rPr lang="ru-RU" sz="1800" b="1" i="0" dirty="0" err="1" smtClean="0">
                <a:solidFill>
                  <a:srgbClr val="202122"/>
                </a:solidFill>
                <a:effectLst/>
                <a:latin typeface="Monotype Corsiva" pitchFamily="66" charset="0"/>
              </a:rPr>
              <a:t>баллдуу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зонада</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жайгашкан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Шаардын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аймагындагы</a:t>
            </a:r>
            <a:r>
              <a:rPr lang="ru-RU" sz="1800" b="1" i="0" dirty="0" smtClean="0">
                <a:solidFill>
                  <a:srgbClr val="202122"/>
                </a:solidFill>
                <a:effectLst/>
                <a:latin typeface="Monotype Corsiva" pitchFamily="66" charset="0"/>
              </a:rPr>
              <a:t> 4 </a:t>
            </a:r>
            <a:r>
              <a:rPr lang="ru-RU" sz="1800" b="1" i="0" dirty="0" err="1" smtClean="0">
                <a:solidFill>
                  <a:srgbClr val="202122"/>
                </a:solidFill>
                <a:effectLst/>
                <a:latin typeface="Monotype Corsiva" pitchFamily="66" charset="0"/>
              </a:rPr>
              <a:t>жерден</a:t>
            </a:r>
            <a:r>
              <a:rPr lang="ru-RU" sz="1800" b="1" i="0" dirty="0" smtClean="0">
                <a:solidFill>
                  <a:srgbClr val="202122"/>
                </a:solidFill>
                <a:effectLst/>
                <a:latin typeface="Monotype Corsiva" pitchFamily="66" charset="0"/>
              </a:rPr>
              <a:t> 1500–2000 </a:t>
            </a:r>
            <a:r>
              <a:rPr lang="ru-RU" sz="1800" b="1" i="1" dirty="0" smtClean="0">
                <a:solidFill>
                  <a:srgbClr val="202122"/>
                </a:solidFill>
                <a:effectLst/>
                <a:latin typeface="Monotype Corsiva" pitchFamily="66" charset="0"/>
              </a:rPr>
              <a:t>м</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тереңдиктен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бургулоо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көзөнөгү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аркылуу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минералдуу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ысык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суу</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чыгарылган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Курамы</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клорид</a:t>
            </a:r>
            <a:r>
              <a:rPr lang="ru-RU" sz="1800" b="1" i="0" dirty="0" smtClean="0">
                <a:solidFill>
                  <a:srgbClr val="202122"/>
                </a:solidFill>
                <a:effectLst/>
                <a:latin typeface="Monotype Corsiva" pitchFamily="66" charset="0"/>
              </a:rPr>
              <a:t>-натрий </a:t>
            </a:r>
            <a:r>
              <a:rPr lang="ru-RU" sz="1800" b="1" i="0" dirty="0" err="1" smtClean="0">
                <a:solidFill>
                  <a:srgbClr val="202122"/>
                </a:solidFill>
                <a:effectLst/>
                <a:latin typeface="Monotype Corsiva" pitchFamily="66" charset="0"/>
              </a:rPr>
              <a:t>калсийлүү</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Дарылык</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касиети</a:t>
            </a:r>
            <a:r>
              <a:rPr lang="ru-RU" sz="1800" b="1" i="0" dirty="0" smtClean="0">
                <a:solidFill>
                  <a:srgbClr val="202122"/>
                </a:solidFill>
                <a:effectLst/>
                <a:latin typeface="Monotype Corsiva" pitchFamily="66" charset="0"/>
              </a:rPr>
              <a:t> бар. </a:t>
            </a:r>
            <a:r>
              <a:rPr lang="ru-RU" sz="1800" b="1" i="0" dirty="0" err="1" smtClean="0">
                <a:solidFill>
                  <a:srgbClr val="202122"/>
                </a:solidFill>
                <a:effectLst/>
                <a:latin typeface="Monotype Corsiva" pitchFamily="66" charset="0"/>
              </a:rPr>
              <a:t>Муун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тери</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ичеги-карын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оорууларын</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дарылоодо</a:t>
            </a:r>
            <a:r>
              <a:rPr lang="ru-RU" sz="1800" b="1" i="0" dirty="0" smtClean="0">
                <a:solidFill>
                  <a:srgbClr val="202122"/>
                </a:solidFill>
                <a:effectLst/>
                <a:latin typeface="Monotype Corsiva" pitchFamily="66" charset="0"/>
              </a:rPr>
              <a:t> </a:t>
            </a:r>
            <a:r>
              <a:rPr lang="ru-RU" sz="1800" b="1" i="0" dirty="0" err="1" smtClean="0">
                <a:solidFill>
                  <a:srgbClr val="202122"/>
                </a:solidFill>
                <a:effectLst/>
                <a:latin typeface="Monotype Corsiva" pitchFamily="66" charset="0"/>
              </a:rPr>
              <a:t>пайдаланса</a:t>
            </a:r>
            <a:r>
              <a:rPr lang="ru-RU" sz="1800" b="1" i="0" dirty="0" smtClean="0">
                <a:solidFill>
                  <a:srgbClr val="202122"/>
                </a:solidFill>
                <a:effectLst/>
                <a:latin typeface="Monotype Corsiva" pitchFamily="66" charset="0"/>
              </a:rPr>
              <a:t> болот.</a:t>
            </a:r>
            <a:r>
              <a:rPr lang="ru-RU" sz="1200" b="0" i="0" dirty="0" smtClean="0">
                <a:solidFill>
                  <a:srgbClr val="202122"/>
                </a:solidFill>
                <a:effectLst/>
                <a:latin typeface="Arial"/>
              </a:rPr>
              <a:t/>
            </a:r>
            <a:br>
              <a:rPr lang="ru-RU" sz="1200" b="0" i="0" dirty="0" smtClean="0">
                <a:solidFill>
                  <a:srgbClr val="202122"/>
                </a:solidFill>
                <a:effectLst/>
                <a:latin typeface="Arial"/>
              </a:rPr>
            </a:br>
            <a:endParaRPr lang="ru-RU" sz="1100" dirty="0"/>
          </a:p>
        </p:txBody>
      </p:sp>
    </p:spTree>
    <p:extLst>
      <p:ext uri="{BB962C8B-B14F-4D97-AF65-F5344CB8AC3E}">
        <p14:creationId xmlns:p14="http://schemas.microsoft.com/office/powerpoint/2010/main" val="374914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ru-RU" sz="1800" b="1" i="1" dirty="0" smtClean="0">
                <a:solidFill>
                  <a:srgbClr val="C00000"/>
                </a:solidFill>
                <a:latin typeface="Monotype Corsiva" pitchFamily="66" charset="0"/>
              </a:rPr>
              <a:t>Бишкек </a:t>
            </a:r>
            <a:r>
              <a:rPr lang="ru-RU" sz="1800" b="1" i="1" dirty="0" err="1" smtClean="0">
                <a:solidFill>
                  <a:srgbClr val="C00000"/>
                </a:solidFill>
                <a:latin typeface="Monotype Corsiva" pitchFamily="66" charset="0"/>
              </a:rPr>
              <a:t>шаарым</a:t>
            </a:r>
            <a:r>
              <a:rPr lang="ru-RU" sz="1800" b="1" i="1" dirty="0" smtClean="0">
                <a:solidFill>
                  <a:srgbClr val="C00000"/>
                </a:solidFill>
                <a:latin typeface="Monotype Corsiva" pitchFamily="66" charset="0"/>
              </a:rPr>
              <a:t> </a:t>
            </a:r>
            <a:r>
              <a:rPr lang="ru-RU" sz="1800" b="1" i="1" dirty="0" err="1" smtClean="0">
                <a:solidFill>
                  <a:srgbClr val="C00000"/>
                </a:solidFill>
                <a:latin typeface="Monotype Corsiva" pitchFamily="66" charset="0"/>
              </a:rPr>
              <a:t>жөнүндө</a:t>
            </a:r>
            <a:r>
              <a:rPr lang="ru-RU" sz="1800" b="1" i="1" dirty="0" smtClean="0">
                <a:solidFill>
                  <a:srgbClr val="C00000"/>
                </a:solidFill>
                <a:latin typeface="Monotype Corsiva" pitchFamily="66" charset="0"/>
              </a:rPr>
              <a:t> </a:t>
            </a:r>
            <a:r>
              <a:rPr lang="ru-RU" sz="1800" b="1" i="1" dirty="0" err="1" smtClean="0">
                <a:solidFill>
                  <a:srgbClr val="C00000"/>
                </a:solidFill>
                <a:latin typeface="Monotype Corsiva" pitchFamily="66" charset="0"/>
              </a:rPr>
              <a:t>эң</a:t>
            </a:r>
            <a:r>
              <a:rPr lang="ru-RU" sz="1800" b="1" i="1" dirty="0" smtClean="0">
                <a:solidFill>
                  <a:srgbClr val="C00000"/>
                </a:solidFill>
                <a:latin typeface="Monotype Corsiva" pitchFamily="66" charset="0"/>
              </a:rPr>
              <a:t> </a:t>
            </a:r>
            <a:r>
              <a:rPr lang="ru-RU" sz="1800" b="1" i="1" dirty="0" err="1" smtClean="0">
                <a:solidFill>
                  <a:srgbClr val="C00000"/>
                </a:solidFill>
                <a:latin typeface="Monotype Corsiva" pitchFamily="66" charset="0"/>
              </a:rPr>
              <a:t>сүйүктүү</a:t>
            </a:r>
            <a:r>
              <a:rPr lang="ru-RU" sz="1800" b="1" i="1" dirty="0" smtClean="0">
                <a:solidFill>
                  <a:srgbClr val="C00000"/>
                </a:solidFill>
                <a:latin typeface="Monotype Corsiva" pitchFamily="66" charset="0"/>
              </a:rPr>
              <a:t> </a:t>
            </a:r>
            <a:r>
              <a:rPr lang="ru-RU" sz="1800" b="1" i="1" dirty="0" err="1" smtClean="0">
                <a:solidFill>
                  <a:srgbClr val="C00000"/>
                </a:solidFill>
                <a:latin typeface="Monotype Corsiva" pitchFamily="66" charset="0"/>
              </a:rPr>
              <a:t>ыр</a:t>
            </a:r>
            <a:r>
              <a:rPr lang="ru-RU" sz="1800" b="1" i="1" dirty="0" smtClean="0">
                <a:solidFill>
                  <a:srgbClr val="C00000"/>
                </a:solidFill>
                <a:latin typeface="Monotype Corsiva" pitchFamily="66" charset="0"/>
              </a:rPr>
              <a:t/>
            </a:r>
            <a:br>
              <a:rPr lang="ru-RU" sz="1800" b="1" i="1" dirty="0" smtClean="0">
                <a:solidFill>
                  <a:srgbClr val="C00000"/>
                </a:solidFill>
                <a:latin typeface="Monotype Corsiva" pitchFamily="66" charset="0"/>
              </a:rPr>
            </a:br>
            <a:r>
              <a:rPr lang="ru-RU" sz="1800" b="1" dirty="0" smtClean="0">
                <a:solidFill>
                  <a:srgbClr val="00B050"/>
                </a:solidFill>
                <a:latin typeface="Monotype Corsiva" pitchFamily="66" charset="0"/>
              </a:rPr>
              <a:t>Ала-</a:t>
            </a:r>
            <a:r>
              <a:rPr lang="ru-RU" sz="1800" b="1" dirty="0" err="1" smtClean="0">
                <a:solidFill>
                  <a:srgbClr val="00B050"/>
                </a:solidFill>
                <a:latin typeface="Monotype Corsiva" pitchFamily="66" charset="0"/>
              </a:rPr>
              <a:t>Тоого</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кыргыз</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коңгондо</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Айланып</a:t>
            </a:r>
            <a:r>
              <a:rPr lang="ru-RU" sz="1800" b="1" dirty="0" smtClean="0">
                <a:solidFill>
                  <a:srgbClr val="00B050"/>
                </a:solidFill>
                <a:latin typeface="Monotype Corsiva" pitchFamily="66" charset="0"/>
              </a:rPr>
              <a:t> сен </a:t>
            </a:r>
            <a:r>
              <a:rPr lang="ru-RU" sz="1800" b="1" dirty="0" err="1" smtClean="0">
                <a:solidFill>
                  <a:srgbClr val="00B050"/>
                </a:solidFill>
                <a:latin typeface="Monotype Corsiva" pitchFamily="66" charset="0"/>
              </a:rPr>
              <a:t>жылдыз</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борборго</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smtClean="0">
                <a:solidFill>
                  <a:srgbClr val="00B050"/>
                </a:solidFill>
                <a:latin typeface="Monotype Corsiva" pitchFamily="66" charset="0"/>
              </a:rPr>
              <a:t>Ак </a:t>
            </a:r>
            <a:r>
              <a:rPr lang="ru-RU" sz="1800" b="1" dirty="0" err="1" smtClean="0">
                <a:solidFill>
                  <a:srgbClr val="00B050"/>
                </a:solidFill>
                <a:latin typeface="Monotype Corsiva" pitchFamily="66" charset="0"/>
              </a:rPr>
              <a:t>жолтойлуу</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үйгө</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айландың</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Арга</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барбы</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сүйбөй</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койгонго</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smtClean="0">
                <a:solidFill>
                  <a:srgbClr val="00B050"/>
                </a:solidFill>
                <a:latin typeface="Monotype Corsiva" pitchFamily="66" charset="0"/>
              </a:rPr>
              <a:t/>
            </a:r>
            <a:br>
              <a:rPr lang="ru-RU" sz="1800" b="1" dirty="0" smtClean="0">
                <a:solidFill>
                  <a:srgbClr val="00B050"/>
                </a:solidFill>
                <a:latin typeface="Monotype Corsiva" pitchFamily="66" charset="0"/>
              </a:rPr>
            </a:br>
            <a:r>
              <a:rPr lang="ru-RU" sz="1800" b="1" dirty="0" smtClean="0">
                <a:solidFill>
                  <a:srgbClr val="00B050"/>
                </a:solidFill>
                <a:latin typeface="Monotype Corsiva" pitchFamily="66" charset="0"/>
              </a:rPr>
              <a:t>[</a:t>
            </a:r>
            <a:r>
              <a:rPr lang="ru-RU" sz="1800" b="1" dirty="0" err="1" smtClean="0">
                <a:solidFill>
                  <a:srgbClr val="00B050"/>
                </a:solidFill>
                <a:latin typeface="Monotype Corsiva" pitchFamily="66" charset="0"/>
              </a:rPr>
              <a:t>Кайырма</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Бишкегим</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Бишкегим</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борборум</a:t>
            </a:r>
            <a:r>
              <a:rPr lang="ru-RU" sz="1800" b="1" dirty="0" smtClean="0">
                <a:solidFill>
                  <a:srgbClr val="00B050"/>
                </a:solidFill>
                <a:latin typeface="Monotype Corsiva" pitchFamily="66" charset="0"/>
              </a:rPr>
              <a:t> сен,</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Бүтүндөй</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жүрөккө</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орнодуң</a:t>
            </a:r>
            <a:r>
              <a:rPr lang="ru-RU" sz="1800" b="1" dirty="0" smtClean="0">
                <a:solidFill>
                  <a:srgbClr val="00B050"/>
                </a:solidFill>
                <a:latin typeface="Monotype Corsiva" pitchFamily="66" charset="0"/>
              </a:rPr>
              <a:t> сен.</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Бактылуу</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сеземин</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түшкө</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кирсең</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smtClean="0">
                <a:solidFill>
                  <a:srgbClr val="00B050"/>
                </a:solidFill>
                <a:latin typeface="Monotype Corsiva" pitchFamily="66" charset="0"/>
              </a:rPr>
              <a:t>Бар </a:t>
            </a:r>
            <a:r>
              <a:rPr lang="ru-RU" sz="1800" b="1" dirty="0" err="1" smtClean="0">
                <a:solidFill>
                  <a:srgbClr val="00B050"/>
                </a:solidFill>
                <a:latin typeface="Monotype Corsiva" pitchFamily="66" charset="0"/>
              </a:rPr>
              <a:t>болгун</a:t>
            </a:r>
            <a:r>
              <a:rPr lang="ru-RU" sz="1800" b="1" dirty="0" smtClean="0">
                <a:solidFill>
                  <a:srgbClr val="00B050"/>
                </a:solidFill>
                <a:latin typeface="Monotype Corsiva" pitchFamily="66" charset="0"/>
              </a:rPr>
              <a:t>, бар </a:t>
            </a:r>
            <a:r>
              <a:rPr lang="ru-RU" sz="1800" b="1" dirty="0" err="1" smtClean="0">
                <a:solidFill>
                  <a:srgbClr val="00B050"/>
                </a:solidFill>
                <a:latin typeface="Monotype Corsiva" pitchFamily="66" charset="0"/>
              </a:rPr>
              <a:t>болгун</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Бишкегим</a:t>
            </a:r>
            <a:r>
              <a:rPr lang="ru-RU" sz="1800" b="1" dirty="0" smtClean="0">
                <a:solidFill>
                  <a:srgbClr val="00B050"/>
                </a:solidFill>
                <a:latin typeface="Monotype Corsiva" pitchFamily="66" charset="0"/>
              </a:rPr>
              <a:t> сен.</a:t>
            </a:r>
            <a:br>
              <a:rPr lang="ru-RU" sz="1800" b="1" dirty="0" smtClean="0">
                <a:solidFill>
                  <a:srgbClr val="00B050"/>
                </a:solidFill>
                <a:latin typeface="Monotype Corsiva" pitchFamily="66" charset="0"/>
              </a:rPr>
            </a:br>
            <a:r>
              <a:rPr lang="ru-RU" sz="1800" b="1" dirty="0" smtClean="0">
                <a:solidFill>
                  <a:srgbClr val="00B050"/>
                </a:solidFill>
                <a:latin typeface="Monotype Corsiva" pitchFamily="66" charset="0"/>
              </a:rPr>
              <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Көргөндөрдүн</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көзү</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күйгөн</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жер</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Көкөлөтүп</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көбү</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сүйгөн</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жер</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Келип</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сенден</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бакыт</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табышат</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Кең</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дүйнөгө</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батпай</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жүргөндөр</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smtClean="0">
                <a:solidFill>
                  <a:srgbClr val="00B050"/>
                </a:solidFill>
                <a:latin typeface="Monotype Corsiva" pitchFamily="66" charset="0"/>
              </a:rPr>
              <a:t/>
            </a:r>
            <a:br>
              <a:rPr lang="ru-RU" sz="1800" b="1" dirty="0" smtClean="0">
                <a:solidFill>
                  <a:srgbClr val="00B050"/>
                </a:solidFill>
                <a:latin typeface="Monotype Corsiva" pitchFamily="66" charset="0"/>
              </a:rPr>
            </a:br>
            <a:r>
              <a:rPr lang="ru-RU" sz="1800" b="1" dirty="0" smtClean="0">
                <a:solidFill>
                  <a:srgbClr val="00B050"/>
                </a:solidFill>
                <a:latin typeface="Monotype Corsiva" pitchFamily="66" charset="0"/>
              </a:rPr>
              <a:t>[</a:t>
            </a:r>
            <a:r>
              <a:rPr lang="ru-RU" sz="1800" b="1" dirty="0" err="1" smtClean="0">
                <a:solidFill>
                  <a:srgbClr val="00B050"/>
                </a:solidFill>
                <a:latin typeface="Monotype Corsiva" pitchFamily="66" charset="0"/>
              </a:rPr>
              <a:t>Кайырма</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Тагдыр</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күтүп</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достук</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шаарындай</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Жагыласың</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өмүр</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шамындай</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Жүрөгүмдүн</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оту</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барында</a:t>
            </a:r>
            <a:r>
              <a:rPr lang="ru-RU" sz="1800" b="1" dirty="0" smtClean="0">
                <a:solidFill>
                  <a:srgbClr val="00B050"/>
                </a:solidFill>
                <a:latin typeface="Monotype Corsiva" pitchFamily="66" charset="0"/>
              </a:rPr>
              <a:t>,</a:t>
            </a:r>
            <a:br>
              <a:rPr lang="ru-RU" sz="1800" b="1" dirty="0" smtClean="0">
                <a:solidFill>
                  <a:srgbClr val="00B050"/>
                </a:solidFill>
                <a:latin typeface="Monotype Corsiva" pitchFamily="66" charset="0"/>
              </a:rPr>
            </a:br>
            <a:r>
              <a:rPr lang="ru-RU" sz="1800" b="1" dirty="0" err="1" smtClean="0">
                <a:solidFill>
                  <a:srgbClr val="00B050"/>
                </a:solidFill>
                <a:latin typeface="Monotype Corsiva" pitchFamily="66" charset="0"/>
              </a:rPr>
              <a:t>Жүрө</a:t>
            </a:r>
            <a:r>
              <a:rPr lang="ru-RU" sz="1800" b="1" dirty="0" smtClean="0">
                <a:solidFill>
                  <a:srgbClr val="00B050"/>
                </a:solidFill>
                <a:latin typeface="Monotype Corsiva" pitchFamily="66" charset="0"/>
              </a:rPr>
              <a:t> </a:t>
            </a:r>
            <a:r>
              <a:rPr lang="ru-RU" sz="1800" b="1" dirty="0" err="1" smtClean="0">
                <a:solidFill>
                  <a:srgbClr val="00B050"/>
                </a:solidFill>
                <a:latin typeface="Monotype Corsiva" pitchFamily="66" charset="0"/>
              </a:rPr>
              <a:t>албаймын</a:t>
            </a:r>
            <a:r>
              <a:rPr lang="ru-RU" sz="1800" b="1" dirty="0" smtClean="0">
                <a:solidFill>
                  <a:srgbClr val="00B050"/>
                </a:solidFill>
                <a:latin typeface="Monotype Corsiva" pitchFamily="66" charset="0"/>
              </a:rPr>
              <a:t> сени </a:t>
            </a:r>
            <a:r>
              <a:rPr lang="ru-RU" sz="1800" b="1" dirty="0" err="1" smtClean="0">
                <a:solidFill>
                  <a:srgbClr val="00B050"/>
                </a:solidFill>
                <a:latin typeface="Monotype Corsiva" pitchFamily="66" charset="0"/>
              </a:rPr>
              <a:t>сагынбай</a:t>
            </a:r>
            <a:r>
              <a:rPr lang="ru-RU" sz="1800" b="1" dirty="0" smtClean="0">
                <a:solidFill>
                  <a:srgbClr val="00B050"/>
                </a:solidFill>
                <a:latin typeface="Monotype Corsiva" pitchFamily="66" charset="0"/>
              </a:rPr>
              <a:t>.</a:t>
            </a:r>
            <a:endParaRPr lang="ru-RU" sz="1800" b="1" dirty="0">
              <a:solidFill>
                <a:srgbClr val="00B050"/>
              </a:solidFill>
              <a:latin typeface="Monotype Corsiva" pitchFamily="66"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692696"/>
            <a:ext cx="3744416"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94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solidFill>
                  <a:srgbClr val="FF0000"/>
                </a:solidFill>
                <a:latin typeface="Monotype Corsiva" pitchFamily="66" charset="0"/>
              </a:rPr>
              <a:t>Шаарда сыймыктанып көкүрөк ,дем көтөрүлчү жер</a:t>
            </a:r>
            <a:endParaRPr lang="ru-RU" b="1" dirty="0">
              <a:solidFill>
                <a:srgbClr val="FF0000"/>
              </a:solidFill>
              <a:latin typeface="Monotype Corsiva"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90706" cy="46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05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002060"/>
                </a:solidFill>
                <a:latin typeface="Monotype Corsiva" pitchFamily="66" charset="0"/>
              </a:rPr>
              <a:t>Асмандан көрүнүш</a:t>
            </a:r>
            <a:endParaRPr lang="ru-RU" b="1" dirty="0">
              <a:solidFill>
                <a:srgbClr val="002060"/>
              </a:solidFill>
              <a:latin typeface="Monotype Corsiva" pitchFamily="66" charset="0"/>
            </a:endParaRPr>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700808"/>
            <a:ext cx="38884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00808"/>
            <a:ext cx="38884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4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solidFill>
                  <a:schemeClr val="accent6">
                    <a:lumMod val="50000"/>
                  </a:schemeClr>
                </a:solidFill>
                <a:latin typeface="Monotype Corsiva" pitchFamily="66" charset="0"/>
              </a:rPr>
              <a:t>Бишкек шаарынын кооз жерлеринин бири</a:t>
            </a:r>
            <a:endParaRPr lang="ru-RU" b="1" dirty="0">
              <a:solidFill>
                <a:schemeClr val="accent6">
                  <a:lumMod val="50000"/>
                </a:schemeClr>
              </a:solidFill>
              <a:latin typeface="Monotype Corsiva"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369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28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6466730"/>
          </a:xfrm>
        </p:spPr>
        <p:txBody>
          <a:bodyPr>
            <a:noAutofit/>
          </a:bodyPr>
          <a:lstStyle/>
          <a:p>
            <a:pPr algn="l"/>
            <a:r>
              <a:rPr lang="ru-RU" sz="1400" b="1" i="0" dirty="0" smtClean="0">
                <a:solidFill>
                  <a:srgbClr val="C00000"/>
                </a:solidFill>
                <a:effectLst/>
                <a:latin typeface="Monotype Corsiva" pitchFamily="66" charset="0"/>
              </a:rPr>
              <a:t>Бишкек </a:t>
            </a:r>
            <a:r>
              <a:rPr lang="ru-RU" sz="1400" b="1" i="0" dirty="0" err="1" smtClean="0">
                <a:solidFill>
                  <a:srgbClr val="C00000"/>
                </a:solidFill>
                <a:effectLst/>
                <a:latin typeface="Monotype Corsiva" pitchFamily="66" charset="0"/>
              </a:rPr>
              <a:t>бүгүнкү</a:t>
            </a:r>
            <a:r>
              <a:rPr lang="ru-RU" sz="1400" b="1" i="0" dirty="0" smtClean="0">
                <a:solidFill>
                  <a:srgbClr val="C00000"/>
                </a:solidFill>
                <a:effectLst/>
                <a:latin typeface="Monotype Corsiva" pitchFamily="66" charset="0"/>
              </a:rPr>
              <a:t> </a:t>
            </a:r>
            <a:r>
              <a:rPr lang="ru-RU" sz="1400" b="1" i="0" dirty="0" err="1" smtClean="0">
                <a:solidFill>
                  <a:srgbClr val="C00000"/>
                </a:solidFill>
                <a:effectLst/>
                <a:latin typeface="Monotype Corsiva" pitchFamily="66" charset="0"/>
              </a:rPr>
              <a:t>күндө</a:t>
            </a:r>
            <a:r>
              <a:rPr lang="ru-RU" sz="1400" b="1" i="0" dirty="0" smtClean="0">
                <a:solidFill>
                  <a:srgbClr val="212529"/>
                </a:solidFill>
                <a:effectLst/>
                <a:latin typeface="Monotype Corsiva" pitchFamily="66" charset="0"/>
              </a:rPr>
              <a:t/>
            </a:r>
            <a:br>
              <a:rPr lang="ru-RU" sz="1400" b="1" i="0" dirty="0" smtClean="0">
                <a:solidFill>
                  <a:srgbClr val="212529"/>
                </a:solidFill>
                <a:effectLst/>
                <a:latin typeface="Monotype Corsiva" pitchFamily="66" charset="0"/>
              </a:rPr>
            </a:br>
            <a:r>
              <a:rPr lang="ru-RU" sz="1400" b="1" i="0" dirty="0" err="1" smtClean="0">
                <a:solidFill>
                  <a:srgbClr val="212529"/>
                </a:solidFill>
                <a:effectLst/>
                <a:latin typeface="Monotype Corsiva" pitchFamily="66" charset="0"/>
              </a:rPr>
              <a:t>Бүгүнкү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күндө</a:t>
            </a:r>
            <a:r>
              <a:rPr lang="ru-RU" sz="1400" b="1" i="0" dirty="0" smtClean="0">
                <a:solidFill>
                  <a:srgbClr val="212529"/>
                </a:solidFill>
                <a:effectLst/>
                <a:latin typeface="Monotype Corsiva" pitchFamily="66" charset="0"/>
              </a:rPr>
              <a:t> Бишкек – </a:t>
            </a:r>
            <a:r>
              <a:rPr lang="ru-RU" sz="1400" b="1" i="0" dirty="0" err="1" smtClean="0">
                <a:solidFill>
                  <a:srgbClr val="212529"/>
                </a:solidFill>
                <a:effectLst/>
                <a:latin typeface="Monotype Corsiva" pitchFamily="66" charset="0"/>
              </a:rPr>
              <a:t>Кыргыз</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Республикасынын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борбору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дүйнөсү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жүрөгү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саясий</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экономикалык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илимий</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маданий</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борбору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негизги</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унаа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түйүнү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Азыркы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учурда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биздин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шаарыбыз</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жаңы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жашоого</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толугу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менен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умтулууда</a:t>
            </a:r>
            <a:r>
              <a:rPr lang="ru-RU" sz="1400" b="1" i="0" dirty="0" smtClean="0">
                <a:solidFill>
                  <a:srgbClr val="212529"/>
                </a:solidFill>
                <a:effectLst/>
                <a:latin typeface="Monotype Corsiva" pitchFamily="66" charset="0"/>
              </a:rPr>
              <a:t>. Ал </a:t>
            </a:r>
            <a:r>
              <a:rPr lang="ru-RU" sz="1400" b="1" i="0" dirty="0" err="1" smtClean="0">
                <a:solidFill>
                  <a:srgbClr val="212529"/>
                </a:solidFill>
                <a:effectLst/>
                <a:latin typeface="Monotype Corsiva" pitchFamily="66" charset="0"/>
              </a:rPr>
              <a:t>эркин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ишкердик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шарттарда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алга</a:t>
            </a:r>
            <a:r>
              <a:rPr lang="ru-RU" sz="1400" b="1" i="0" dirty="0" smtClean="0">
                <a:solidFill>
                  <a:srgbClr val="212529"/>
                </a:solidFill>
                <a:effectLst/>
                <a:latin typeface="Monotype Corsiva" pitchFamily="66" charset="0"/>
              </a:rPr>
              <a:t> карай кайра </a:t>
            </a:r>
            <a:r>
              <a:rPr lang="ru-RU" sz="1400" b="1" i="0" dirty="0" err="1" smtClean="0">
                <a:solidFill>
                  <a:srgbClr val="212529"/>
                </a:solidFill>
                <a:effectLst/>
                <a:latin typeface="Monotype Corsiva" pitchFamily="66" charset="0"/>
              </a:rPr>
              <a:t>түзүлүүдө</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Аймактын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аянты</a:t>
            </a:r>
            <a:r>
              <a:rPr lang="ru-RU" sz="1400" b="1" i="0" dirty="0" smtClean="0">
                <a:solidFill>
                  <a:srgbClr val="212529"/>
                </a:solidFill>
                <a:effectLst/>
                <a:latin typeface="Monotype Corsiva" pitchFamily="66" charset="0"/>
              </a:rPr>
              <a:t> – 160 кв. км., </a:t>
            </a:r>
            <a:r>
              <a:rPr lang="ru-RU" sz="1400" b="1" i="0" dirty="0" err="1" smtClean="0">
                <a:solidFill>
                  <a:srgbClr val="212529"/>
                </a:solidFill>
                <a:effectLst/>
                <a:latin typeface="Monotype Corsiva" pitchFamily="66" charset="0"/>
              </a:rPr>
              <a:t>калкынын</a:t>
            </a:r>
            <a:r>
              <a:rPr lang="ru-RU" sz="1400" b="1" i="0" dirty="0" smtClean="0">
                <a:solidFill>
                  <a:srgbClr val="212529"/>
                </a:solidFill>
                <a:effectLst/>
                <a:latin typeface="Monotype Corsiva" pitchFamily="66" charset="0"/>
              </a:rPr>
              <a:t> – 1 </a:t>
            </a:r>
            <a:r>
              <a:rPr lang="ru-RU" sz="1400" b="1" i="0" dirty="0" err="1" smtClean="0">
                <a:solidFill>
                  <a:srgbClr val="212529"/>
                </a:solidFill>
                <a:effectLst/>
                <a:latin typeface="Monotype Corsiva" pitchFamily="66" charset="0"/>
              </a:rPr>
              <a:t>миллионго</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жакын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адамга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жетет.Бишкек</a:t>
            </a:r>
            <a:r>
              <a:rPr lang="ru-RU" sz="1400" b="1" i="0" dirty="0" smtClean="0">
                <a:solidFill>
                  <a:srgbClr val="212529"/>
                </a:solidFill>
                <a:effectLst/>
                <a:latin typeface="Monotype Corsiva" pitchFamily="66" charset="0"/>
              </a:rPr>
              <a:t> – </a:t>
            </a:r>
            <a:r>
              <a:rPr lang="ru-RU" sz="1400" b="1" i="0" dirty="0" err="1" smtClean="0">
                <a:solidFill>
                  <a:srgbClr val="212529"/>
                </a:solidFill>
                <a:effectLst/>
                <a:latin typeface="Monotype Corsiva" pitchFamily="66" charset="0"/>
              </a:rPr>
              <a:t>республиканын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мамлекеттик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бийлигинин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жогорку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органдары</a:t>
            </a:r>
            <a:r>
              <a:rPr lang="ru-RU" sz="1400" b="1" i="0" dirty="0" smtClean="0">
                <a:solidFill>
                  <a:srgbClr val="212529"/>
                </a:solidFill>
                <a:effectLst/>
                <a:latin typeface="Monotype Corsiva" pitchFamily="66" charset="0"/>
              </a:rPr>
              <a:t>, чет </a:t>
            </a:r>
            <a:r>
              <a:rPr lang="ru-RU" sz="1400" b="1" i="0" dirty="0" err="1" smtClean="0">
                <a:solidFill>
                  <a:srgbClr val="212529"/>
                </a:solidFill>
                <a:effectLst/>
                <a:latin typeface="Monotype Corsiva" pitchFamily="66" charset="0"/>
              </a:rPr>
              <a:t>өлкөлүк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мамлекеттердин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элчиликтери</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жайгашкан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жер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Бишкекте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Кыргызстандын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бардык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өнөр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жайынын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көпчүлүк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бөлүгү</a:t>
            </a:r>
            <a:r>
              <a:rPr lang="ru-RU" sz="1400" b="1" i="0" dirty="0" smtClean="0">
                <a:solidFill>
                  <a:srgbClr val="212529"/>
                </a:solidFill>
                <a:effectLst/>
                <a:latin typeface="Monotype Corsiva" pitchFamily="66" charset="0"/>
              </a:rPr>
              <a:t> орун </a:t>
            </a:r>
            <a:r>
              <a:rPr lang="ru-RU" sz="1400" b="1" i="0" dirty="0" err="1" smtClean="0">
                <a:solidFill>
                  <a:srgbClr val="212529"/>
                </a:solidFill>
                <a:effectLst/>
                <a:latin typeface="Monotype Corsiva" pitchFamily="66" charset="0"/>
              </a:rPr>
              <a:t>алган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Эң</a:t>
            </a:r>
            <a:r>
              <a:rPr lang="ru-RU" sz="1400" b="1" i="0" dirty="0" smtClean="0">
                <a:solidFill>
                  <a:srgbClr val="212529"/>
                </a:solidFill>
                <a:effectLst/>
                <a:latin typeface="Monotype Corsiva" pitchFamily="66" charset="0"/>
              </a:rPr>
              <a:t> эле </a:t>
            </a:r>
            <a:r>
              <a:rPr lang="ru-RU" sz="1400" b="1" i="0" dirty="0" err="1" smtClean="0">
                <a:solidFill>
                  <a:srgbClr val="212529"/>
                </a:solidFill>
                <a:effectLst/>
                <a:latin typeface="Monotype Corsiva" pitchFamily="66" charset="0"/>
              </a:rPr>
              <a:t>жигердүү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өнүгүп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жаткан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өнөр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тармактары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болуп</a:t>
            </a:r>
            <a:r>
              <a:rPr lang="ru-RU" sz="1400" b="1" i="0" dirty="0" smtClean="0">
                <a:solidFill>
                  <a:srgbClr val="212529"/>
                </a:solidFill>
                <a:effectLst/>
                <a:latin typeface="Monotype Corsiva" pitchFamily="66" charset="0"/>
              </a:rPr>
              <a:t> машина </a:t>
            </a:r>
            <a:r>
              <a:rPr lang="ru-RU" sz="1400" b="1" i="0" dirty="0" err="1" smtClean="0">
                <a:solidFill>
                  <a:srgbClr val="212529"/>
                </a:solidFill>
                <a:effectLst/>
                <a:latin typeface="Monotype Corsiva" pitchFamily="66" charset="0"/>
              </a:rPr>
              <a:t>куруу</a:t>
            </a:r>
            <a:r>
              <a:rPr lang="ru-RU" sz="1400" b="1" i="0" dirty="0" smtClean="0">
                <a:solidFill>
                  <a:srgbClr val="212529"/>
                </a:solidFill>
                <a:effectLst/>
                <a:latin typeface="Monotype Corsiva" pitchFamily="66" charset="0"/>
              </a:rPr>
              <a:t>, текстиль </a:t>
            </a:r>
            <a:r>
              <a:rPr lang="ru-RU" sz="1400" b="1" i="0" dirty="0" err="1" smtClean="0">
                <a:solidFill>
                  <a:srgbClr val="212529"/>
                </a:solidFill>
                <a:effectLst/>
                <a:latin typeface="Monotype Corsiva" pitchFamily="66" charset="0"/>
              </a:rPr>
              <a:t>өндүрүшү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курулуш</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материалдары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тамак-аш</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өнөр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жайлары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болуп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эсептелет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Шаардан</a:t>
            </a:r>
            <a:r>
              <a:rPr lang="ru-RU" sz="1400" b="1" i="0" dirty="0" smtClean="0">
                <a:solidFill>
                  <a:srgbClr val="212529"/>
                </a:solidFill>
                <a:effectLst/>
                <a:latin typeface="Monotype Corsiva" pitchFamily="66" charset="0"/>
              </a:rPr>
              <a:t> 30 км. </a:t>
            </a:r>
            <a:r>
              <a:rPr lang="ru-RU" sz="1400" b="1" i="0" dirty="0" err="1" smtClean="0">
                <a:solidFill>
                  <a:srgbClr val="212529"/>
                </a:solidFill>
                <a:effectLst/>
                <a:latin typeface="Monotype Corsiva" pitchFamily="66" charset="0"/>
              </a:rPr>
              <a:t>аралыкта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жайгашкан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Манас</a:t>
            </a:r>
            <a:r>
              <a:rPr lang="ru-RU" sz="1400" b="1" i="0" dirty="0" smtClean="0">
                <a:solidFill>
                  <a:srgbClr val="212529"/>
                </a:solidFill>
                <a:effectLst/>
                <a:latin typeface="Monotype Corsiva" pitchFamily="66" charset="0"/>
              </a:rPr>
              <a:t>» Эл </a:t>
            </a:r>
            <a:r>
              <a:rPr lang="ru-RU" sz="1400" b="1" i="0" dirty="0" err="1" smtClean="0">
                <a:solidFill>
                  <a:srgbClr val="212529"/>
                </a:solidFill>
                <a:effectLst/>
                <a:latin typeface="Monotype Corsiva" pitchFamily="66" charset="0"/>
              </a:rPr>
              <a:t>аралык</a:t>
            </a:r>
            <a:r>
              <a:rPr lang="ru-RU" sz="1400" b="1" i="0" dirty="0" smtClean="0">
                <a:solidFill>
                  <a:srgbClr val="212529"/>
                </a:solidFill>
                <a:effectLst/>
                <a:latin typeface="Monotype Corsiva" pitchFamily="66" charset="0"/>
              </a:rPr>
              <a:t> аэропорту </a:t>
            </a:r>
            <a:r>
              <a:rPr lang="ru-RU" sz="1400" b="1" i="0" dirty="0" err="1" smtClean="0">
                <a:solidFill>
                  <a:srgbClr val="212529"/>
                </a:solidFill>
                <a:effectLst/>
                <a:latin typeface="Monotype Corsiva" pitchFamily="66" charset="0"/>
              </a:rPr>
              <a:t>келечекте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Батыш</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Европанын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Борбордук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Түштүк-Чыгыш</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Азиянын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Жакынкы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Алыскы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Чыгыштын</a:t>
            </a:r>
            <a:r>
              <a:rPr lang="ru-RU" sz="1400" b="1" i="0" dirty="0" smtClean="0">
                <a:solidFill>
                  <a:srgbClr val="212529"/>
                </a:solidFill>
                <a:effectLst/>
                <a:latin typeface="Monotype Corsiva" pitchFamily="66" charset="0"/>
              </a:rPr>
              <a:t>, Океан </a:t>
            </a:r>
            <a:r>
              <a:rPr lang="ru-RU" sz="1400" b="1" i="0" dirty="0" err="1" smtClean="0">
                <a:solidFill>
                  <a:srgbClr val="212529"/>
                </a:solidFill>
                <a:effectLst/>
                <a:latin typeface="Monotype Corsiva" pitchFamily="66" charset="0"/>
              </a:rPr>
              <a:t>мейкиндигинин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Түндүк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Африканын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ортосунда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аба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жолу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аркылуу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билдирүү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үчүн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ири</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транзиттик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портко</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айлануу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мүмкүнчүлүгү</a:t>
            </a:r>
            <a:r>
              <a:rPr lang="ru-RU" sz="1400" b="1" i="0" dirty="0" smtClean="0">
                <a:solidFill>
                  <a:srgbClr val="212529"/>
                </a:solidFill>
                <a:effectLst/>
                <a:latin typeface="Monotype Corsiva" pitchFamily="66" charset="0"/>
              </a:rPr>
              <a:t> бар. Кыргызстан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Кытай</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өкмөттөрү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тарабынан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аба</a:t>
            </a:r>
            <a:r>
              <a:rPr lang="ru-RU" sz="1400" b="1" i="0" dirty="0" smtClean="0">
                <a:solidFill>
                  <a:srgbClr val="212529"/>
                </a:solidFill>
                <a:effectLst/>
                <a:latin typeface="Monotype Corsiva" pitchFamily="66" charset="0"/>
              </a:rPr>
              <a:t> коридору </a:t>
            </a:r>
            <a:r>
              <a:rPr lang="ru-RU" sz="1400" b="1" i="0" dirty="0" err="1" smtClean="0">
                <a:solidFill>
                  <a:srgbClr val="212529"/>
                </a:solidFill>
                <a:effectLst/>
                <a:latin typeface="Monotype Corsiva" pitchFamily="66" charset="0"/>
              </a:rPr>
              <a:t>тууралуу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жакында</a:t>
            </a:r>
            <a:r>
              <a:rPr lang="ru-RU" sz="1400" b="1" i="0" dirty="0" smtClean="0">
                <a:solidFill>
                  <a:srgbClr val="212529"/>
                </a:solidFill>
                <a:effectLst/>
                <a:latin typeface="Monotype Corsiva" pitchFamily="66" charset="0"/>
              </a:rPr>
              <a:t> кол </a:t>
            </a:r>
            <a:r>
              <a:rPr lang="ru-RU" sz="1400" b="1" i="0" dirty="0" err="1" smtClean="0">
                <a:solidFill>
                  <a:srgbClr val="212529"/>
                </a:solidFill>
                <a:effectLst/>
                <a:latin typeface="Monotype Corsiva" pitchFamily="66" charset="0"/>
              </a:rPr>
              <a:t>коюлган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макулдашуусу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ошондой</a:t>
            </a:r>
            <a:r>
              <a:rPr lang="ru-RU" sz="1400" b="1" i="0" dirty="0" smtClean="0">
                <a:solidFill>
                  <a:srgbClr val="212529"/>
                </a:solidFill>
                <a:effectLst/>
                <a:latin typeface="Monotype Corsiva" pitchFamily="66" charset="0"/>
              </a:rPr>
              <a:t> эле </a:t>
            </a:r>
            <a:r>
              <a:rPr lang="ru-RU" sz="1400" b="1" i="0" dirty="0" err="1" smtClean="0">
                <a:solidFill>
                  <a:srgbClr val="212529"/>
                </a:solidFill>
                <a:effectLst/>
                <a:latin typeface="Monotype Corsiva" pitchFamily="66" charset="0"/>
              </a:rPr>
              <a:t>жапон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немис</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фирмаларынын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Манас</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аэропортун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реконструкциялоого</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берип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жаткан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ири</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инвестициялары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буга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далил</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болуп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саналат</a:t>
            </a:r>
            <a:r>
              <a:rPr lang="ru-RU" sz="1400" b="1" i="0" dirty="0" smtClean="0">
                <a:solidFill>
                  <a:srgbClr val="212529"/>
                </a:solidFill>
                <a:effectLst/>
                <a:latin typeface="Monotype Corsiva" pitchFamily="66" charset="0"/>
              </a:rPr>
              <a:t>.</a:t>
            </a:r>
            <a:br>
              <a:rPr lang="ru-RU" sz="1400" b="1" i="0" dirty="0" smtClean="0">
                <a:solidFill>
                  <a:srgbClr val="212529"/>
                </a:solidFill>
                <a:effectLst/>
                <a:latin typeface="Monotype Corsiva" pitchFamily="66" charset="0"/>
              </a:rPr>
            </a:br>
            <a:r>
              <a:rPr lang="ru-RU" sz="1400" b="1" i="0" dirty="0" err="1" smtClean="0">
                <a:solidFill>
                  <a:srgbClr val="212529"/>
                </a:solidFill>
                <a:effectLst/>
                <a:latin typeface="Monotype Corsiva" pitchFamily="66" charset="0"/>
              </a:rPr>
              <a:t>Шаардын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маалыматтык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инфратүзүмү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жигердүү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түрдө</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өнүгүп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жатат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нече</a:t>
            </a:r>
            <a:r>
              <a:rPr lang="ru-RU" sz="1400" b="1" i="0" dirty="0" smtClean="0">
                <a:solidFill>
                  <a:srgbClr val="212529"/>
                </a:solidFill>
                <a:effectLst/>
                <a:latin typeface="Monotype Corsiva" pitchFamily="66" charset="0"/>
              </a:rPr>
              <a:t> Интернет-</a:t>
            </a:r>
            <a:r>
              <a:rPr lang="ru-RU" sz="1400" b="1" i="0" dirty="0" err="1" smtClean="0">
                <a:solidFill>
                  <a:srgbClr val="212529"/>
                </a:solidFill>
                <a:effectLst/>
                <a:latin typeface="Monotype Corsiva" pitchFamily="66" charset="0"/>
              </a:rPr>
              <a:t>провайдерлер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иштеп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жатат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көп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сандаган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локалдык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глобалдык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корпоративдик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эсептөө</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тармактары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түзүлдү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уюлдук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байланыштардын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бир</a:t>
            </a:r>
            <a:r>
              <a:rPr lang="ru-RU" sz="1400" b="1" i="0" dirty="0" smtClean="0">
                <a:solidFill>
                  <a:srgbClr val="212529"/>
                </a:solidFill>
                <a:effectLst/>
                <a:latin typeface="Monotype Corsiva" pitchFamily="66" charset="0"/>
              </a:rPr>
              <a:t> катар </a:t>
            </a:r>
            <a:r>
              <a:rPr lang="ru-RU" sz="1400" b="1" i="0" dirty="0" err="1" smtClean="0">
                <a:solidFill>
                  <a:srgbClr val="212529"/>
                </a:solidFill>
                <a:effectLst/>
                <a:latin typeface="Monotype Corsiva" pitchFamily="66" charset="0"/>
              </a:rPr>
              <a:t>операторлору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иштеп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жатат</a:t>
            </a:r>
            <a:r>
              <a:rPr lang="ru-RU" sz="1400" b="1" i="0" dirty="0" smtClean="0">
                <a:solidFill>
                  <a:srgbClr val="212529"/>
                </a:solidFill>
                <a:effectLst/>
                <a:latin typeface="Monotype Corsiva" pitchFamily="66" charset="0"/>
              </a:rPr>
              <a:t>.</a:t>
            </a:r>
            <a:br>
              <a:rPr lang="ru-RU" sz="1400" b="1" i="0" dirty="0" smtClean="0">
                <a:solidFill>
                  <a:srgbClr val="212529"/>
                </a:solidFill>
                <a:effectLst/>
                <a:latin typeface="Monotype Corsiva" pitchFamily="66" charset="0"/>
              </a:rPr>
            </a:br>
            <a:r>
              <a:rPr lang="ru-RU" sz="1400" b="1" i="0" dirty="0" err="1" smtClean="0">
                <a:solidFill>
                  <a:srgbClr val="212529"/>
                </a:solidFill>
                <a:effectLst/>
                <a:latin typeface="Monotype Corsiva" pitchFamily="66" charset="0"/>
              </a:rPr>
              <a:t>Шаарда</a:t>
            </a:r>
            <a:r>
              <a:rPr lang="ru-RU" sz="1400" b="1" i="0" dirty="0" smtClean="0">
                <a:solidFill>
                  <a:srgbClr val="212529"/>
                </a:solidFill>
                <a:effectLst/>
                <a:latin typeface="Monotype Corsiva" pitchFamily="66" charset="0"/>
              </a:rPr>
              <a:t> </a:t>
            </a:r>
            <a:r>
              <a:rPr lang="en-US" sz="1400" b="1" i="0" dirty="0" err="1" smtClean="0">
                <a:solidFill>
                  <a:srgbClr val="212529"/>
                </a:solidFill>
                <a:effectLst/>
                <a:latin typeface="Monotype Corsiva" pitchFamily="66" charset="0"/>
              </a:rPr>
              <a:t>Mersedes</a:t>
            </a:r>
            <a:r>
              <a:rPr lang="en-US" sz="1400" b="1" i="0" dirty="0" smtClean="0">
                <a:solidFill>
                  <a:srgbClr val="212529"/>
                </a:solidFill>
                <a:effectLst/>
                <a:latin typeface="Monotype Corsiva" pitchFamily="66" charset="0"/>
              </a:rPr>
              <a:t>-Benz, Audi-VW, Sumitomo, Federal Express, DHL, UPS, LG-</a:t>
            </a:r>
            <a:r>
              <a:rPr lang="en-US" sz="1400" b="1" i="0" dirty="0" err="1" smtClean="0">
                <a:solidFill>
                  <a:srgbClr val="212529"/>
                </a:solidFill>
                <a:effectLst/>
                <a:latin typeface="Monotype Corsiva" pitchFamily="66" charset="0"/>
              </a:rPr>
              <a:t>Elektronics</a:t>
            </a:r>
            <a:r>
              <a:rPr lang="en-US" sz="1400" b="1" i="0" dirty="0" smtClean="0">
                <a:solidFill>
                  <a:srgbClr val="212529"/>
                </a:solidFill>
                <a:effectLst/>
                <a:latin typeface="Monotype Corsiva" pitchFamily="66" charset="0"/>
              </a:rPr>
              <a:t>, Daewoo, Phillips, Siemens, Panasonic, </a:t>
            </a:r>
            <a:r>
              <a:rPr lang="en-US" sz="1400" b="1" i="0" dirty="0" err="1" smtClean="0">
                <a:solidFill>
                  <a:srgbClr val="212529"/>
                </a:solidFill>
                <a:effectLst/>
                <a:latin typeface="Monotype Corsiva" pitchFamily="66" charset="0"/>
              </a:rPr>
              <a:t>Reemtsma</a:t>
            </a:r>
            <a:r>
              <a:rPr lang="en-US" sz="1400" b="1" i="0" dirty="0" smtClean="0">
                <a:solidFill>
                  <a:srgbClr val="212529"/>
                </a:solidFill>
                <a:effectLst/>
                <a:latin typeface="Monotype Corsiva" pitchFamily="66" charset="0"/>
              </a:rPr>
              <a:t>, Coca-Cola </a:t>
            </a:r>
            <a:r>
              <a:rPr lang="ru-RU" sz="1400" b="1" i="0" dirty="0" err="1" smtClean="0">
                <a:solidFill>
                  <a:srgbClr val="212529"/>
                </a:solidFill>
                <a:effectLst/>
                <a:latin typeface="Monotype Corsiva" pitchFamily="66" charset="0"/>
              </a:rPr>
              <a:t>ж.б</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ири</a:t>
            </a:r>
            <a:r>
              <a:rPr lang="ru-RU" sz="1400" b="1" i="0" dirty="0" smtClean="0">
                <a:solidFill>
                  <a:srgbClr val="212529"/>
                </a:solidFill>
                <a:effectLst/>
                <a:latin typeface="Monotype Corsiva" pitchFamily="66" charset="0"/>
              </a:rPr>
              <a:t> эл </a:t>
            </a:r>
            <a:r>
              <a:rPr lang="ru-RU" sz="1400" b="1" i="0" dirty="0" err="1" smtClean="0">
                <a:solidFill>
                  <a:srgbClr val="212529"/>
                </a:solidFill>
                <a:effectLst/>
                <a:latin typeface="Monotype Corsiva" pitchFamily="66" charset="0"/>
              </a:rPr>
              <a:t>аралык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фирмалардын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өкүлчүлүктөрү</a:t>
            </a:r>
            <a:r>
              <a:rPr lang="ru-RU" sz="1400" b="1" i="0" dirty="0" smtClean="0">
                <a:solidFill>
                  <a:srgbClr val="212529"/>
                </a:solidFill>
                <a:effectLst/>
                <a:latin typeface="Monotype Corsiva" pitchFamily="66" charset="0"/>
              </a:rPr>
              <a:t> бар.</a:t>
            </a:r>
            <a:br>
              <a:rPr lang="ru-RU" sz="1400" b="1" i="0" dirty="0" smtClean="0">
                <a:solidFill>
                  <a:srgbClr val="212529"/>
                </a:solidFill>
                <a:effectLst/>
                <a:latin typeface="Monotype Corsiva" pitchFamily="66" charset="0"/>
              </a:rPr>
            </a:br>
            <a:r>
              <a:rPr lang="ru-RU" sz="1400" b="1" i="0" dirty="0" smtClean="0">
                <a:solidFill>
                  <a:srgbClr val="212529"/>
                </a:solidFill>
                <a:effectLst/>
                <a:latin typeface="Monotype Corsiva" pitchFamily="66" charset="0"/>
              </a:rPr>
              <a:t>Банк </a:t>
            </a:r>
            <a:r>
              <a:rPr lang="ru-RU" sz="1400" b="1" i="0" dirty="0" err="1" smtClean="0">
                <a:solidFill>
                  <a:srgbClr val="212529"/>
                </a:solidFill>
                <a:effectLst/>
                <a:latin typeface="Monotype Corsiva" pitchFamily="66" charset="0"/>
              </a:rPr>
              <a:t>тутуму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өзүнө</a:t>
            </a:r>
            <a:r>
              <a:rPr lang="ru-RU" sz="1400" b="1" i="0" dirty="0" smtClean="0">
                <a:solidFill>
                  <a:srgbClr val="212529"/>
                </a:solidFill>
                <a:effectLst/>
                <a:latin typeface="Monotype Corsiva" pitchFamily="66" charset="0"/>
              </a:rPr>
              <a:t> 21 </a:t>
            </a:r>
            <a:r>
              <a:rPr lang="ru-RU" sz="1400" b="1" i="0" dirty="0" err="1" smtClean="0">
                <a:solidFill>
                  <a:srgbClr val="212529"/>
                </a:solidFill>
                <a:effectLst/>
                <a:latin typeface="Monotype Corsiva" pitchFamily="66" charset="0"/>
              </a:rPr>
              <a:t>банкты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камтыйт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алар</a:t>
            </a:r>
            <a:r>
              <a:rPr lang="ru-RU" sz="1400" b="1" i="0" dirty="0" smtClean="0">
                <a:solidFill>
                  <a:srgbClr val="212529"/>
                </a:solidFill>
                <a:effectLst/>
                <a:latin typeface="Monotype Corsiva" pitchFamily="66" charset="0"/>
              </a:rPr>
              <a:t> чет </a:t>
            </a:r>
            <a:r>
              <a:rPr lang="ru-RU" sz="1400" b="1" i="0" dirty="0" err="1" smtClean="0">
                <a:solidFill>
                  <a:srgbClr val="212529"/>
                </a:solidFill>
                <a:effectLst/>
                <a:latin typeface="Monotype Corsiva" pitchFamily="66" charset="0"/>
              </a:rPr>
              <a:t>өлкөлүк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ири</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банктар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менен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корреспонденттик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мамилелерде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байланышат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нече</a:t>
            </a:r>
            <a:r>
              <a:rPr lang="ru-RU" sz="1400" b="1" i="0" dirty="0" smtClean="0">
                <a:solidFill>
                  <a:srgbClr val="212529"/>
                </a:solidFill>
                <a:effectLst/>
                <a:latin typeface="Monotype Corsiva" pitchFamily="66" charset="0"/>
              </a:rPr>
              <a:t> банк </a:t>
            </a:r>
            <a:r>
              <a:rPr lang="en-US" sz="1400" b="1" i="0" dirty="0" smtClean="0">
                <a:solidFill>
                  <a:srgbClr val="212529"/>
                </a:solidFill>
                <a:effectLst/>
                <a:latin typeface="Monotype Corsiva" pitchFamily="66" charset="0"/>
              </a:rPr>
              <a:t>VIZA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en-US" sz="1400" b="1" i="0" dirty="0" smtClean="0">
                <a:solidFill>
                  <a:srgbClr val="212529"/>
                </a:solidFill>
                <a:effectLst/>
                <a:latin typeface="Monotype Corsiva" pitchFamily="66" charset="0"/>
              </a:rPr>
              <a:t>EVROPAY </a:t>
            </a:r>
            <a:r>
              <a:rPr lang="ru-RU" sz="1400" b="1" i="0" dirty="0" smtClean="0">
                <a:solidFill>
                  <a:srgbClr val="212529"/>
                </a:solidFill>
                <a:effectLst/>
                <a:latin typeface="Monotype Corsiva" pitchFamily="66" charset="0"/>
              </a:rPr>
              <a:t>эл </a:t>
            </a:r>
            <a:r>
              <a:rPr lang="ru-RU" sz="1400" b="1" i="0" dirty="0" err="1" smtClean="0">
                <a:solidFill>
                  <a:srgbClr val="212529"/>
                </a:solidFill>
                <a:effectLst/>
                <a:latin typeface="Monotype Corsiva" pitchFamily="66" charset="0"/>
              </a:rPr>
              <a:t>аралык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эсептешүү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тутумуна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кирет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Накталай</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эмес</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эсептешүүлөрдүн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улуттук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тутуму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түзүлгөн</a:t>
            </a:r>
            <a:r>
              <a:rPr lang="ru-RU" sz="1400" b="1" i="0" dirty="0" smtClean="0">
                <a:solidFill>
                  <a:srgbClr val="212529"/>
                </a:solidFill>
                <a:effectLst/>
                <a:latin typeface="Monotype Corsiva" pitchFamily="66" charset="0"/>
              </a:rPr>
              <a:t>.</a:t>
            </a:r>
            <a:br>
              <a:rPr lang="ru-RU" sz="1400" b="1" i="0" dirty="0" smtClean="0">
                <a:solidFill>
                  <a:srgbClr val="212529"/>
                </a:solidFill>
                <a:effectLst/>
                <a:latin typeface="Monotype Corsiva" pitchFamily="66" charset="0"/>
              </a:rPr>
            </a:br>
            <a:r>
              <a:rPr lang="ru-RU" sz="1400" b="1" i="0" dirty="0" smtClean="0">
                <a:solidFill>
                  <a:srgbClr val="212529"/>
                </a:solidFill>
                <a:effectLst/>
                <a:latin typeface="Monotype Corsiva" pitchFamily="66" charset="0"/>
              </a:rPr>
              <a:t>Илим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билим</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берүү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Улуттук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Илимдер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Академиясы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көп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сандаган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орто</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жогорку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окуу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жайлар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тарабынан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жүргүзүлөт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Шаарда</a:t>
            </a:r>
            <a:r>
              <a:rPr lang="ru-RU" sz="1400" b="1" i="0" dirty="0" smtClean="0">
                <a:solidFill>
                  <a:srgbClr val="212529"/>
                </a:solidFill>
                <a:effectLst/>
                <a:latin typeface="Monotype Corsiva" pitchFamily="66" charset="0"/>
              </a:rPr>
              <a:t> 18 университет, 20 институт, 9 академия бар.</a:t>
            </a:r>
            <a:br>
              <a:rPr lang="ru-RU" sz="1400" b="1" i="0" dirty="0" smtClean="0">
                <a:solidFill>
                  <a:srgbClr val="212529"/>
                </a:solidFill>
                <a:effectLst/>
                <a:latin typeface="Monotype Corsiva" pitchFamily="66" charset="0"/>
              </a:rPr>
            </a:br>
            <a:r>
              <a:rPr lang="ru-RU" sz="1400" b="1" i="0" dirty="0" smtClean="0">
                <a:solidFill>
                  <a:srgbClr val="212529"/>
                </a:solidFill>
                <a:effectLst/>
                <a:latin typeface="Monotype Corsiva" pitchFamily="66" charset="0"/>
              </a:rPr>
              <a:t>Бишкек – </a:t>
            </a:r>
            <a:r>
              <a:rPr lang="ru-RU" sz="1400" b="1" i="0" dirty="0" err="1" smtClean="0">
                <a:solidFill>
                  <a:srgbClr val="212529"/>
                </a:solidFill>
                <a:effectLst/>
                <a:latin typeface="Monotype Corsiva" pitchFamily="66" charset="0"/>
              </a:rPr>
              <a:t>Кыргызстандын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улуттук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маданиятынын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борбору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Анда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музыкалык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драмалык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театрлар</a:t>
            </a:r>
            <a:r>
              <a:rPr lang="ru-RU" sz="1400" b="1" i="0" dirty="0" smtClean="0">
                <a:solidFill>
                  <a:srgbClr val="212529"/>
                </a:solidFill>
                <a:effectLst/>
                <a:latin typeface="Monotype Corsiva" pitchFamily="66" charset="0"/>
              </a:rPr>
              <a:t>, Филармония, </a:t>
            </a:r>
            <a:r>
              <a:rPr lang="ru-RU" sz="1400" b="1" i="0" dirty="0" err="1" smtClean="0">
                <a:solidFill>
                  <a:srgbClr val="212529"/>
                </a:solidFill>
                <a:effectLst/>
                <a:latin typeface="Monotype Corsiva" pitchFamily="66" charset="0"/>
              </a:rPr>
              <a:t>китепканалар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музейлер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жайгашкан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Шаар</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жылдын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бардык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мезгилинде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эң</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сонун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болуп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турат</a:t>
            </a:r>
            <a:r>
              <a:rPr lang="ru-RU" sz="1400" b="1" i="0" dirty="0" smtClean="0">
                <a:solidFill>
                  <a:srgbClr val="212529"/>
                </a:solidFill>
                <a:effectLst/>
                <a:latin typeface="Monotype Corsiva" pitchFamily="66" charset="0"/>
              </a:rPr>
              <a:t>.</a:t>
            </a:r>
            <a:br>
              <a:rPr lang="ru-RU" sz="1400" b="1" i="0" dirty="0" smtClean="0">
                <a:solidFill>
                  <a:srgbClr val="212529"/>
                </a:solidFill>
                <a:effectLst/>
                <a:latin typeface="Monotype Corsiva" pitchFamily="66" charset="0"/>
              </a:rPr>
            </a:br>
            <a:r>
              <a:rPr lang="ru-RU" sz="1400" b="1" i="0" dirty="0" smtClean="0">
                <a:solidFill>
                  <a:srgbClr val="212529"/>
                </a:solidFill>
                <a:effectLst/>
                <a:latin typeface="Monotype Corsiva" pitchFamily="66" charset="0"/>
              </a:rPr>
              <a:t>Бишкек </a:t>
            </a:r>
            <a:r>
              <a:rPr lang="ru-RU" sz="1400" b="1" i="0" dirty="0" err="1" smtClean="0">
                <a:solidFill>
                  <a:srgbClr val="212529"/>
                </a:solidFill>
                <a:effectLst/>
                <a:latin typeface="Monotype Corsiva" pitchFamily="66" charset="0"/>
              </a:rPr>
              <a:t>Кыргызстандын</a:t>
            </a:r>
            <a:r>
              <a:rPr lang="ru-RU" sz="1400" b="1" i="0" dirty="0" smtClean="0">
                <a:solidFill>
                  <a:srgbClr val="212529"/>
                </a:solidFill>
                <a:effectLst/>
                <a:latin typeface="Monotype Corsiva" pitchFamily="66" charset="0"/>
              </a:rPr>
              <a:t> эл </a:t>
            </a:r>
            <a:r>
              <a:rPr lang="ru-RU" sz="1400" b="1" i="0" dirty="0" err="1" smtClean="0">
                <a:solidFill>
                  <a:srgbClr val="212529"/>
                </a:solidFill>
                <a:effectLst/>
                <a:latin typeface="Monotype Corsiva" pitchFamily="66" charset="0"/>
              </a:rPr>
              <a:t>аралык</a:t>
            </a:r>
            <a:r>
              <a:rPr lang="ru-RU" sz="1400" b="1" i="0" dirty="0" smtClean="0">
                <a:solidFill>
                  <a:srgbClr val="212529"/>
                </a:solidFill>
                <a:effectLst/>
                <a:latin typeface="Monotype Corsiva" pitchFamily="66" charset="0"/>
              </a:rPr>
              <a:t> туризм </a:t>
            </a:r>
            <a:r>
              <a:rPr lang="ru-RU" sz="1400" b="1" i="0" dirty="0" err="1" smtClean="0">
                <a:solidFill>
                  <a:srgbClr val="212529"/>
                </a:solidFill>
                <a:effectLst/>
                <a:latin typeface="Monotype Corsiva" pitchFamily="66" charset="0"/>
              </a:rPr>
              <a:t>борбору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болуу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менен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туристтерге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көптөгөн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ажайып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жайларды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тартуулай</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алат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Калаа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конокторунун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туристтеринин</a:t>
            </a:r>
            <a:r>
              <a:rPr lang="ru-RU" sz="1400" b="1" i="0" dirty="0" smtClean="0">
                <a:solidFill>
                  <a:srgbClr val="212529"/>
                </a:solidFill>
                <a:effectLst/>
                <a:latin typeface="Monotype Corsiva" pitchFamily="66" charset="0"/>
              </a:rPr>
              <a:t> эс </a:t>
            </a:r>
            <a:r>
              <a:rPr lang="ru-RU" sz="1400" b="1" i="0" dirty="0" err="1" smtClean="0">
                <a:solidFill>
                  <a:srgbClr val="212529"/>
                </a:solidFill>
                <a:effectLst/>
                <a:latin typeface="Monotype Corsiva" pitchFamily="66" charset="0"/>
              </a:rPr>
              <a:t>алуучу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сейилдөөчү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эң</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башкы</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сүйүктүү</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жайы</a:t>
            </a:r>
            <a:r>
              <a:rPr lang="ru-RU" sz="1400" b="1" i="0" dirty="0" smtClean="0">
                <a:solidFill>
                  <a:srgbClr val="212529"/>
                </a:solidFill>
                <a:effectLst/>
                <a:latin typeface="Monotype Corsiva" pitchFamily="66" charset="0"/>
              </a:rPr>
              <a:t> – </a:t>
            </a:r>
            <a:r>
              <a:rPr lang="ru-RU" sz="1400" b="1" i="0" dirty="0" err="1" smtClean="0">
                <a:solidFill>
                  <a:srgbClr val="212529"/>
                </a:solidFill>
                <a:effectLst/>
                <a:latin typeface="Monotype Corsiva" pitchFamily="66" charset="0"/>
              </a:rPr>
              <a:t>бул</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Бишкектин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борбору</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болуп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саналат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Бул</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жерде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музейлердин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галереялардын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дүкөндөрдүн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сейилбактардын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гүл</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бакчалардын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аянттардын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ресторандардын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кафелердин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көпчүлүгү</a:t>
            </a:r>
            <a:r>
              <a:rPr lang="ru-RU" sz="1400" b="1" i="0" dirty="0" smtClean="0">
                <a:solidFill>
                  <a:srgbClr val="212529"/>
                </a:solidFill>
                <a:effectLst/>
                <a:latin typeface="Monotype Corsiva" pitchFamily="66" charset="0"/>
              </a:rPr>
              <a:t> орун </a:t>
            </a:r>
            <a:r>
              <a:rPr lang="ru-RU" sz="1400" b="1" i="0" dirty="0" err="1" smtClean="0">
                <a:solidFill>
                  <a:srgbClr val="212529"/>
                </a:solidFill>
                <a:effectLst/>
                <a:latin typeface="Monotype Corsiva" pitchFamily="66" charset="0"/>
              </a:rPr>
              <a:t>алган</a:t>
            </a:r>
            <a:r>
              <a:rPr lang="ru-RU" sz="1400" b="1" i="0" dirty="0" smtClean="0">
                <a:solidFill>
                  <a:srgbClr val="212529"/>
                </a:solidFill>
                <a:effectLst/>
                <a:latin typeface="Monotype Corsiva" pitchFamily="66" charset="0"/>
              </a:rPr>
              <a:t>.</a:t>
            </a:r>
            <a:br>
              <a:rPr lang="ru-RU" sz="1400" b="1" i="0" dirty="0" smtClean="0">
                <a:solidFill>
                  <a:srgbClr val="212529"/>
                </a:solidFill>
                <a:effectLst/>
                <a:latin typeface="Monotype Corsiva" pitchFamily="66" charset="0"/>
              </a:rPr>
            </a:br>
            <a:r>
              <a:rPr lang="ru-RU" sz="1400" b="1" i="0" dirty="0" err="1" smtClean="0">
                <a:solidFill>
                  <a:srgbClr val="212529"/>
                </a:solidFill>
                <a:effectLst/>
                <a:latin typeface="Monotype Corsiva" pitchFamily="66" charset="0"/>
              </a:rPr>
              <a:t>Саясатчылардын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банкирлердин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ишкерлердин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студенттердин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окумуштуулардын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жана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артисттердин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шаары</a:t>
            </a:r>
            <a:r>
              <a:rPr lang="ru-RU" sz="1400" b="1" i="0" dirty="0" smtClean="0">
                <a:solidFill>
                  <a:srgbClr val="212529"/>
                </a:solidFill>
                <a:effectLst/>
                <a:latin typeface="Monotype Corsiva" pitchFamily="66" charset="0"/>
              </a:rPr>
              <a:t> – </a:t>
            </a:r>
            <a:r>
              <a:rPr lang="ru-RU" sz="1400" b="1" i="0" dirty="0" err="1" smtClean="0">
                <a:solidFill>
                  <a:srgbClr val="212529"/>
                </a:solidFill>
                <a:effectLst/>
                <a:latin typeface="Monotype Corsiva" pitchFamily="66" charset="0"/>
              </a:rPr>
              <a:t>келечекке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умтулган</a:t>
            </a:r>
            <a:r>
              <a:rPr lang="ru-RU" sz="1400" b="1" i="0" dirty="0" smtClean="0">
                <a:solidFill>
                  <a:srgbClr val="212529"/>
                </a:solidFill>
                <a:effectLst/>
                <a:latin typeface="Monotype Corsiva" pitchFamily="66" charset="0"/>
              </a:rPr>
              <a:t>. Ал </a:t>
            </a:r>
            <a:r>
              <a:rPr lang="ru-RU" sz="1400" b="1" i="0" dirty="0" err="1" smtClean="0">
                <a:solidFill>
                  <a:srgbClr val="212529"/>
                </a:solidFill>
                <a:effectLst/>
                <a:latin typeface="Monotype Corsiva" pitchFamily="66" charset="0"/>
              </a:rPr>
              <a:t>өлкөбүздүн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гербинде</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чагылдырылып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бүт</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Кыргызстанга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канатын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жайган</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ыйык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ак</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шумкарга</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окшошуп</a:t>
            </a:r>
            <a:r>
              <a:rPr lang="ru-RU" sz="1400" b="1" i="0" dirty="0" smtClean="0">
                <a:solidFill>
                  <a:srgbClr val="212529"/>
                </a:solidFill>
                <a:effectLst/>
                <a:latin typeface="Monotype Corsiva" pitchFamily="66" charset="0"/>
              </a:rPr>
              <a:t> </a:t>
            </a:r>
            <a:r>
              <a:rPr lang="ru-RU" sz="1400" b="1" i="0" dirty="0" err="1" smtClean="0">
                <a:solidFill>
                  <a:srgbClr val="212529"/>
                </a:solidFill>
                <a:effectLst/>
                <a:latin typeface="Monotype Corsiva" pitchFamily="66" charset="0"/>
              </a:rPr>
              <a:t>турат</a:t>
            </a:r>
            <a:r>
              <a:rPr lang="ru-RU" sz="1400" b="1" i="0" dirty="0" smtClean="0">
                <a:solidFill>
                  <a:srgbClr val="212529"/>
                </a:solidFill>
                <a:effectLst/>
                <a:latin typeface="Monotype Corsiva" pitchFamily="66" charset="0"/>
              </a:rPr>
              <a:t>.</a:t>
            </a:r>
            <a:br>
              <a:rPr lang="ru-RU" sz="1400" b="1" i="0" dirty="0" smtClean="0">
                <a:solidFill>
                  <a:srgbClr val="212529"/>
                </a:solidFill>
                <a:effectLst/>
                <a:latin typeface="Monotype Corsiva" pitchFamily="66" charset="0"/>
              </a:rPr>
            </a:br>
            <a:endParaRPr lang="ru-RU" sz="1200" b="1" dirty="0">
              <a:latin typeface="Monotype Corsiva" pitchFamily="66" charset="0"/>
            </a:endParaRPr>
          </a:p>
        </p:txBody>
      </p:sp>
    </p:spTree>
    <p:extLst>
      <p:ext uri="{BB962C8B-B14F-4D97-AF65-F5344CB8AC3E}">
        <p14:creationId xmlns:p14="http://schemas.microsoft.com/office/powerpoint/2010/main" val="15670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FF0000"/>
                </a:solidFill>
                <a:latin typeface="Monotype Corsiva" pitchFamily="66" charset="0"/>
              </a:rPr>
              <a:t>Шаар ичинде жүрүү ырахат</a:t>
            </a:r>
            <a:endParaRPr lang="ru-RU" b="1" dirty="0">
              <a:solidFill>
                <a:srgbClr val="FF0000"/>
              </a:solidFill>
              <a:latin typeface="Monotype Corsiva"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1"/>
            <a:ext cx="756083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07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b="1" dirty="0" smtClean="0">
                <a:solidFill>
                  <a:schemeClr val="tx2"/>
                </a:solidFill>
                <a:latin typeface="Monotype Corsiva" pitchFamily="66" charset="0"/>
              </a:rPr>
              <a:t>Шаардын мыкты ЖОЖ ныны бири</a:t>
            </a:r>
            <a:endParaRPr lang="ru-RU" b="1" dirty="0">
              <a:solidFill>
                <a:schemeClr val="tx2"/>
              </a:solidFill>
              <a:latin typeface="Monotype Corsiva"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992887"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261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smtClean="0">
                <a:solidFill>
                  <a:srgbClr val="FF0000"/>
                </a:solidFill>
                <a:latin typeface="Monotype Corsiva" pitchFamily="66" charset="0"/>
              </a:rPr>
              <a:t>Шаарда өтүлүүчү  майрамдардын корүнүшү</a:t>
            </a:r>
            <a:endParaRPr lang="ru-RU" b="1" dirty="0">
              <a:solidFill>
                <a:srgbClr val="FF0000"/>
              </a:solidFill>
              <a:latin typeface="Monotype Corsiva"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72" y="1484784"/>
            <a:ext cx="8208912"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845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60</Words>
  <Application>Microsoft Office PowerPoint</Application>
  <PresentationFormat>Экран (4:3)</PresentationFormat>
  <Paragraphs>15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Бишкек шаарынын №3 жалпы орто билим берүү мектеби</vt:lpstr>
      <vt:lpstr>Бишкек шаарым жөнүндө эң сүйүктүү ыр Ала-Тоого кыргыз коңгондо, Айланып сен жылдыз борборго. Ак жолтойлуу үйгө айландың, Арга барбы сүйбөй койгонго?!  [Кайырма] Бишкегим, Бишкегим борборум сен, Бүтүндөй жүрөккө орнодуң сен. Бактылуу сеземин түшкө кирсең, Бар болгун, бар болгун, Бишкегим сен.  Көргөндөрдүн көзү күйгөн жер, Көкөлөтүп көбү сүйгөн жер. Келип сенден бакыт табышат, Кең дүйнөгө батпай жүргөндөр.  [Кайырма] Тагдыр күтүп достук шаарындай, Жагыласың өмүр шамындай. Жүрөгүмдүн оту барында, Жүрө албаймын сени сагынбай.</vt:lpstr>
      <vt:lpstr>Шаарда сыймыктанып көкүрөк ,дем көтөрүлчү жер</vt:lpstr>
      <vt:lpstr>Асмандан көрүнүш</vt:lpstr>
      <vt:lpstr>Бишкек шаарынын кооз жерлеринин бири</vt:lpstr>
      <vt:lpstr>Бишкек бүгүнкү күндө Бүгүнкү күндө Бишкек – Кыргыз Республикасынын борбору, жан дүйнөсү жана жүрөгү, анын саясий, экономикалык, илимий жана маданий борбору, негизги унаа түйүнү. Азыркы учурда биздин шаарыбыз жаңы жашоого толугу менен умтулууда. Ал эркин ишкердик шарттарда алга карай кайра түзүлүүдө. Аймактын аянты – 160 кв. км., калкынын – 1 миллионго жакын адамга жетет.Бишкек – республиканын мамлекеттик бийлигинин жогорку органдары, чет өлкөлүк мамлекеттердин элчиликтери жайгашкан жер. Бишкекте Кыргызстандын бардык өнөр жайынын көпчүлүк бөлүгү орун алган. Эң эле жигердүү өнүгүп жаткан өнөр жай тармактары болуп машина куруу, текстиль өндүрүшү, курулуш материалдары жана тамак-аш өнөр жайлары болуп эсептелет. Шаардан 30 км. аралыкта жайгашкан  «Манас» Эл аралык аэропорту келечекте Батыш Европанын, Борбордук жана Түштүк-Чыгыш Азиянын, Жакынкы жана Алыскы Чыгыштын, Океан мейкиндигинин, Түндүк Африканын ортосунда  аба жолу аркылуу билдирүү үчүн ири транзиттик портко айлануу мүмкүнчүлүгү бар. Кыргызстан жана Кытай өкмөттөрү тарабынан аба коридору тууралуу жакында кол коюлган  макулдашуусу, ошондой эле жапон жана немис фирмаларынын «Манас» аэропортун реконструкциялоого берип жаткан ири инвестициялары буга далил болуп саналат. Шаардын маалыматтык инфратүзүмү жигердүү түрдө өнүгүп жатат: бир нече Интернет-провайдерлер иштеп жатат, көп сандаган локалдык, глобалдык, корпоративдик эсептөө тармактары түзүлдү, уюлдук байланыштардын бир катар операторлору иштеп жатат. Шаарда Mersedes-Benz, Audi-VW, Sumitomo, Federal Express, DHL, UPS, LG-Elektronics, Daewoo, Phillips, Siemens, Panasonic, Reemtsma, Coca-Cola ж.б. ири эл аралык фирмалардын өкүлчүлүктөрү бар. Банк тутуму өзүнө 21 банкты камтыйт, алар чет өлкөлүк ири банктар менен корреспонденттик мамилелерде байланышат. Бир нече банк VIZA жана EVROPAY эл аралык эсептешүү тутумуна кирет. Накталай эмес эсептешүүлөрдүн улуттук тутуму түзүлгөн. Илим жана билим берүү Улуттук Илимдер Академиясы жана көп сандаган орто жана жогорку окуу жайлар тарабынан жүргүзүлөт. Шаарда 18 университет, 20 институт, 9 академия бар. Бишкек – Кыргызстандын улуттук маданиятынын борбору. Анда музыкалык жана драмалык театрлар, Филармония, китепканалар, музейлер жайгашкан. Шаар жылдын бардык мезгилинде эң сонун болуп турат. Бишкек Кыргызстандын эл аралык туризм борбору болуу менен туристтерге көптөгөн ажайып жайларды тартуулай алат. Калаа конокторунун жана туристтеринин эс алуучу, сейилдөөчү эң башкы жана сүйүктүү жайы – бул Бишкектин борбору болуп саналат. Бул жерде музейлердин, галереялардын, дүкөндөрдүн, сейилбактардын, гүл бакчалардын, аянттардын, ресторандардын жана кафелердин көпчүлүгү орун алган. Саясатчылардын жана банкирлердин, ишкерлердин жана студенттердин, окумуштуулардын жана артисттердин шаары – келечекке умтулган. Ал өлкөбүздүн гербинде чагылдырылып, бүт Кыргызстанга канатын жайган ыйык ак шумкарга окшошуп турат. </vt:lpstr>
      <vt:lpstr>Шаар ичинде жүрүү ырахат</vt:lpstr>
      <vt:lpstr>Шаардын мыкты ЖОЖ ныны бири</vt:lpstr>
      <vt:lpstr>Шаарда өтүлүүчү  майрамдардын корүнүшү</vt:lpstr>
      <vt:lpstr>Бишкек шаарынын аба-ырайы Бишкек шаары мелүүн алкактагы континенттик  климаттуу  аймактын түштүк чегинде жайгашкан. Бир жылда орто эсеп менен 322 күн (2000 саат) бойу күн тиет. Күн эң көп тийген ай Теке (332 саат), эң аз тийгени Бештин айы (126 саат). Абанын жылдык орточо температурасы 10,2°С, Үчтүн айыныкы – 4,6°С, Текеники – 24,5°С. 1930 жылы  Бештин айында эң төмөнкү температура (–38°С),  1983 жылы Текеде эң жогорку температура (43°С) катталган. Шаардын түштүк бөлүгү түндүк бөлүгүнөн 1—2°Ска жылуураак. Үшүк жүрүү жазында Чын Курандын ортосунда токтоп, күзүндө Тогуздун айынын ортосунан башталат. Бирок бул мөөнөттөр өзгөрүп да кетиши мүмкүн. Шаар нымдын негизги булагы – деңиз менен океандан алыс жайгашкандыктан жаан-чачын аз болот. Жылдык жаан-чачындын орточо өлчөмү 409 мм. Көбү Жалган Куран-Теке, жылдын кургакчыл мезгили (11%) Теке–Айак Оона айларына туура келет. Кар Бештин айынын ортосунан Бирдин айынын айагына чейин жатат. Жаан-чачындуу кыштагы кардын орточо калыңдыгы 13 см, аз түшкөндөгү орточо калыңдыгы 3–7 см. Бишкектин климатына тоо-өрөөн желаргысы  мүнөздүү. Анын  ылдамдыгы  2–3 м/секден  ашпайт.  Ылдамдыгы 15 м/секге жеткен шамал негизинен батыштан согот жана жылына орто эсеп менен  30дай  жолу болот. Жылдын суук мезгилинде жылына орто эсеп менен 30–40 күн шаарды жөө туман жана мунарык басып турат.</vt:lpstr>
      <vt:lpstr>Түнкү Бишкек</vt:lpstr>
      <vt:lpstr>Түнкү Бишкек </vt:lpstr>
      <vt:lpstr>Бишкек шаарынын табияты  Шаар Кыргыз Ала тоосунун этегинде, Чүй өрөөнүнүн борбордук бөлүгүндө, Аламүдүн жана Ала Арча сууларынын шилендиси пайда кылган жантайыңкы түздүктөн орун алган. Деңиз деңгээлинен 750–900 м бийиктикте жайгашкан. Лөс сымал кыртыш каптаган түздүк бара-бара түндүктү карай жантайып, Чүй суусунун жайылмасына кошулат. Бишкек тушта Чүй суусунун нугу Чүй өрөөнүнүн түндүк жагына карай четтеп, шаардан 20 кмдей аралыктан өтөт. Чүй өрөөнүнүн Бишкек шаарынын туштагы жазылыгы 60 кмдей. Чүй өрөөнүнүн Бишкек шаарында жайгашкан борбор бөлүгү геологиалык структурасы бойунча кеңдикке жакын багытта созулуп жаткан асимметриалык мегасинклинал. Шаардын азыркы чеги Чүй синеклизасынын Бишкек ийилүүсү деп аталган түштүк бөлүгүнө дал келет. Ийилүү палеоген-неогенде пайда болгон чөкмө тектер менен толгон. Алар палеозой пундаментинин үстүндө жатат. Палеозой тоо тек катмарлары 5000 мден ашык тереңдикте (геопизикалык маалыматтар бойунча) жатып, негизинен гнейс, кристаллдык сланес жана акиташ тегинен, ошондой эле эпузиа тоо тектеринен турат. Үстүндөгү палеоген-неоген тоо тек  катмарларынын жалпы калыңдыгы 4,5–5,0 км. Аларды төртүнчүлүк мезгилде пайда болгон борпоң тоо тектердин калың кабаты жаап жатат. Алар кой таштардан, арасында кум-шагыл ширелген майда жумуру таштардан, ар кандай бүртүктөгү кумдардын жана кумдуу чопонун кабатчалары менен топторунан түзүлгөн аллүбий-пролүбий чөкмө тоо тектерден турат. Сейсмдик аймакташтуруунун маалыматы бойуча шаар аймагы 9 баллдуу зонада жайгашкан. Шаардын аймагындагы 4 жерден 1500–2000 м тереңдиктен бургулоо көзөнөгү аркылуу минералдуу ысык суу чыгарылган. Курамы клорид-натрий калсийлүү. Дарылык касиети бар. Муун, тери, ичеги-карын оорууларын дарылоодо пайдаланса болот.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Бишкек шаарынын 3 жалпы орто билим берүү мектеби</dc:title>
  <dc:creator>User</dc:creator>
  <cp:lastModifiedBy>User</cp:lastModifiedBy>
  <cp:revision>3</cp:revision>
  <dcterms:created xsi:type="dcterms:W3CDTF">2021-04-28T07:29:05Z</dcterms:created>
  <dcterms:modified xsi:type="dcterms:W3CDTF">2021-04-28T07:59:36Z</dcterms:modified>
</cp:coreProperties>
</file>